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0"/>
  </p:notesMasterIdLst>
  <p:sldIdLst>
    <p:sldId id="256" r:id="rId2"/>
    <p:sldId id="271" r:id="rId3"/>
    <p:sldId id="274" r:id="rId4"/>
    <p:sldId id="272" r:id="rId5"/>
    <p:sldId id="273" r:id="rId6"/>
    <p:sldId id="276" r:id="rId7"/>
    <p:sldId id="275" r:id="rId8"/>
    <p:sldId id="277" r:id="rId9"/>
    <p:sldId id="278" r:id="rId10"/>
    <p:sldId id="279" r:id="rId11"/>
    <p:sldId id="284" r:id="rId12"/>
    <p:sldId id="257" r:id="rId13"/>
    <p:sldId id="258" r:id="rId14"/>
    <p:sldId id="259" r:id="rId15"/>
    <p:sldId id="260" r:id="rId16"/>
    <p:sldId id="261" r:id="rId17"/>
    <p:sldId id="263" r:id="rId18"/>
    <p:sldId id="282" r:id="rId19"/>
    <p:sldId id="283" r:id="rId20"/>
    <p:sldId id="262" r:id="rId21"/>
    <p:sldId id="264" r:id="rId22"/>
    <p:sldId id="265" r:id="rId23"/>
    <p:sldId id="266" r:id="rId24"/>
    <p:sldId id="267" r:id="rId25"/>
    <p:sldId id="269" r:id="rId26"/>
    <p:sldId id="270"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2" autoAdjust="0"/>
  </p:normalViewPr>
  <p:slideViewPr>
    <p:cSldViewPr>
      <p:cViewPr varScale="1">
        <p:scale>
          <a:sx n="70" d="100"/>
          <a:sy n="70" d="100"/>
        </p:scale>
        <p:origin x="-3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BEE05-5DBA-40CE-9DB8-240544F45429}" type="datetimeFigureOut">
              <a:rPr lang="en-US" smtClean="0"/>
              <a:pPr/>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73D0E-58B4-4732-9D69-BDFEA9C504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RS" dirty="0" smtClean="0"/>
              <a:t>У</a:t>
            </a:r>
            <a:endParaRPr lang="en-US" dirty="0"/>
          </a:p>
        </p:txBody>
      </p:sp>
      <p:sp>
        <p:nvSpPr>
          <p:cNvPr id="4" name="Slide Number Placeholder 3"/>
          <p:cNvSpPr>
            <a:spLocks noGrp="1"/>
          </p:cNvSpPr>
          <p:nvPr>
            <p:ph type="sldNum" sz="quarter" idx="10"/>
          </p:nvPr>
        </p:nvSpPr>
        <p:spPr/>
        <p:txBody>
          <a:bodyPr/>
          <a:lstStyle/>
          <a:p>
            <a:fld id="{0F073D0E-58B4-4732-9D69-BDFEA9C5047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073D0E-58B4-4732-9D69-BDFEA9C5047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0F073D0E-58B4-4732-9D69-BDFEA9C50471}"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RS" smtClean="0"/>
              <a:t>Ученички</a:t>
            </a:r>
            <a:r>
              <a:rPr lang="sr-Cyrl-RS" baseline="0" smtClean="0"/>
              <a:t> радови су достављени наставници путем имејла.</a:t>
            </a:r>
            <a:endParaRPr lang="en-US" dirty="0"/>
          </a:p>
        </p:txBody>
      </p:sp>
      <p:sp>
        <p:nvSpPr>
          <p:cNvPr id="4" name="Slide Number Placeholder 3"/>
          <p:cNvSpPr>
            <a:spLocks noGrp="1"/>
          </p:cNvSpPr>
          <p:nvPr>
            <p:ph type="sldNum" sz="quarter" idx="10"/>
          </p:nvPr>
        </p:nvSpPr>
        <p:spPr/>
        <p:txBody>
          <a:bodyPr/>
          <a:lstStyle/>
          <a:p>
            <a:fld id="{0F073D0E-58B4-4732-9D69-BDFEA9C50471}"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10D787-8656-490C-A7CF-B44C85577D2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0D787-8656-490C-A7CF-B44C85577D2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0D787-8656-490C-A7CF-B44C85577D2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0D787-8656-490C-A7CF-B44C85577D2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0D787-8656-490C-A7CF-B44C85577D2D}"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0D787-8656-490C-A7CF-B44C85577D2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0D787-8656-490C-A7CF-B44C85577D2D}"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0D787-8656-490C-A7CF-B44C85577D2D}"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0D787-8656-490C-A7CF-B44C85577D2D}"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0D787-8656-490C-A7CF-B44C85577D2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0D787-8656-490C-A7CF-B44C85577D2D}"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504EE-9459-4EA2-96DD-5B5AAEFDFC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0D787-8656-490C-A7CF-B44C85577D2D}" type="datetimeFigureOut">
              <a:rPr lang="en-US" smtClean="0"/>
              <a:pPr/>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504EE-9459-4EA2-96DD-5B5AAEFDFC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У сусрет Светском дану породице</a:t>
            </a:r>
            <a:endParaRPr lang="en-US" dirty="0"/>
          </a:p>
        </p:txBody>
      </p:sp>
      <p:sp>
        <p:nvSpPr>
          <p:cNvPr id="3" name="Subtitle 2"/>
          <p:cNvSpPr>
            <a:spLocks noGrp="1"/>
          </p:cNvSpPr>
          <p:nvPr>
            <p:ph type="subTitle" idx="1"/>
          </p:nvPr>
        </p:nvSpPr>
        <p:spPr/>
        <p:txBody>
          <a:bodyPr>
            <a:normAutofit/>
          </a:bodyPr>
          <a:lstStyle/>
          <a:p>
            <a:r>
              <a:rPr lang="sr-Cyrl-RS" sz="2800" dirty="0" smtClean="0"/>
              <a:t>Предмет:Грађанско васпитање</a:t>
            </a:r>
          </a:p>
          <a:p>
            <a:r>
              <a:rPr lang="sr-Cyrl-RS" sz="2800" dirty="0" smtClean="0"/>
              <a:t>Тип часа:радионица</a:t>
            </a:r>
          </a:p>
          <a:p>
            <a:endParaRPr lang="sr-Cyrl-RS"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FCEF22-CF43-45DF-A5DA-DBC425B5E9D8}"/>
              </a:ext>
            </a:extLst>
          </p:cNvPr>
          <p:cNvSpPr>
            <a:spLocks noGrp="1"/>
          </p:cNvSpPr>
          <p:nvPr>
            <p:ph type="title"/>
          </p:nvPr>
        </p:nvSpPr>
        <p:spPr/>
        <p:txBody>
          <a:bodyPr>
            <a:normAutofit/>
          </a:bodyPr>
          <a:lstStyle/>
          <a:p>
            <a:r>
              <a:rPr lang="ru-RU" dirty="0"/>
              <a:t>Уместо закључка</a:t>
            </a:r>
            <a:endParaRPr lang="sr-Latn-RS" dirty="0"/>
          </a:p>
        </p:txBody>
      </p:sp>
      <p:sp>
        <p:nvSpPr>
          <p:cNvPr id="3" name="Content Placeholder 2">
            <a:extLst>
              <a:ext uri="{FF2B5EF4-FFF2-40B4-BE49-F238E27FC236}">
                <a16:creationId xmlns="" xmlns:a16="http://schemas.microsoft.com/office/drawing/2014/main" id="{66A4F154-D4B7-4B3D-9DA9-416DB0264862}"/>
              </a:ext>
            </a:extLst>
          </p:cNvPr>
          <p:cNvSpPr>
            <a:spLocks noGrp="1"/>
          </p:cNvSpPr>
          <p:nvPr>
            <p:ph idx="1"/>
          </p:nvPr>
        </p:nvSpPr>
        <p:spPr/>
        <p:txBody>
          <a:bodyPr/>
          <a:lstStyle/>
          <a:p>
            <a:pPr marL="0" indent="0">
              <a:buNone/>
            </a:pPr>
            <a:r>
              <a:rPr lang="en-US" dirty="0" smtClean="0"/>
              <a:t>                 </a:t>
            </a:r>
            <a:r>
              <a:rPr lang="sr-Cyrl-RS" dirty="0" smtClean="0"/>
              <a:t>П</a:t>
            </a:r>
            <a:r>
              <a:rPr lang="ru-RU" dirty="0"/>
              <a:t>ородични загрљај за крај </a:t>
            </a:r>
            <a:r>
              <a:rPr lang="ru-RU" dirty="0" smtClean="0"/>
              <a:t>!</a:t>
            </a:r>
            <a:r>
              <a:rPr lang="en-US" dirty="0" smtClean="0"/>
              <a:t>  </a:t>
            </a:r>
            <a:endParaRPr lang="sr-Latn-RS" dirty="0"/>
          </a:p>
        </p:txBody>
      </p:sp>
      <p:pic>
        <p:nvPicPr>
          <p:cNvPr id="4" name="Picture 3">
            <a:extLst>
              <a:ext uri="{FF2B5EF4-FFF2-40B4-BE49-F238E27FC236}">
                <a16:creationId xmlns="" xmlns:a16="http://schemas.microsoft.com/office/drawing/2014/main" id="{26200423-12E6-48B4-80ED-1C76D3D779B5}"/>
              </a:ext>
            </a:extLst>
          </p:cNvPr>
          <p:cNvPicPr>
            <a:picLocks noChangeAspect="1"/>
          </p:cNvPicPr>
          <p:nvPr/>
        </p:nvPicPr>
        <p:blipFill>
          <a:blip r:embed="rId3" cstate="print"/>
          <a:stretch>
            <a:fillRect/>
          </a:stretch>
        </p:blipFill>
        <p:spPr>
          <a:xfrm>
            <a:off x="952500" y="2133600"/>
            <a:ext cx="7239000" cy="3793810"/>
          </a:xfrm>
          <a:prstGeom prst="rect">
            <a:avLst/>
          </a:prstGeom>
        </p:spPr>
      </p:pic>
    </p:spTree>
    <p:extLst>
      <p:ext uri="{BB962C8B-B14F-4D97-AF65-F5344CB8AC3E}">
        <p14:creationId xmlns="" xmlns:p14="http://schemas.microsoft.com/office/powerpoint/2010/main" val="158365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359" y="2967335"/>
            <a:ext cx="65192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Cyrl-R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Евалуација дигиталног часа-радионцице</a:t>
            </a:r>
          </a:p>
          <a:p>
            <a:pPr algn="ctr"/>
            <a:endParaRPr lang="sr-Cyrl-R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sr-Cyrl-R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Ученички радови</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905000"/>
          </a:xfrm>
        </p:spPr>
        <p:txBody>
          <a:bodyPr>
            <a:normAutofit/>
          </a:bodyPr>
          <a:lstStyle/>
          <a:p>
            <a:r>
              <a:rPr lang="sr-Cyrl-RS" sz="2400" dirty="0"/>
              <a:t>Ученик:Дејан Михајловић 5/2</a:t>
            </a:r>
            <a:br>
              <a:rPr lang="sr-Cyrl-RS" sz="2400" dirty="0"/>
            </a:br>
            <a:r>
              <a:rPr lang="sr-Cyrl-RS" sz="2400" dirty="0"/>
              <a:t>Отисци дланова породице Михајловић</a:t>
            </a:r>
            <a:endParaRPr lang="en-US" sz="2400" dirty="0"/>
          </a:p>
        </p:txBody>
      </p:sp>
      <p:pic>
        <p:nvPicPr>
          <p:cNvPr id="4" name="Content Placeholder 3" descr="20200502_122404.jpg"/>
          <p:cNvPicPr>
            <a:picLocks noGrp="1" noChangeAspect="1"/>
          </p:cNvPicPr>
          <p:nvPr>
            <p:ph idx="1"/>
          </p:nvPr>
        </p:nvPicPr>
        <p:blipFill>
          <a:blip r:embed="rId2" cstate="print"/>
          <a:stretch>
            <a:fillRect/>
          </a:stretch>
        </p:blipFill>
        <p:spPr>
          <a:xfrm>
            <a:off x="2819400" y="1905001"/>
            <a:ext cx="3395113" cy="47243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000" dirty="0"/>
              <a:t>Утисци о радионици</a:t>
            </a:r>
            <a:endParaRPr lang="en-US" sz="2000" dirty="0"/>
          </a:p>
        </p:txBody>
      </p:sp>
      <p:pic>
        <p:nvPicPr>
          <p:cNvPr id="4" name="Content Placeholder 3" descr="20200508_143015.jpg"/>
          <p:cNvPicPr>
            <a:picLocks noGrp="1" noChangeAspect="1"/>
          </p:cNvPicPr>
          <p:nvPr>
            <p:ph idx="1"/>
          </p:nvPr>
        </p:nvPicPr>
        <p:blipFill>
          <a:blip r:embed="rId2" cstate="print"/>
          <a:stretch>
            <a:fillRect/>
          </a:stretch>
        </p:blipFill>
        <p:spPr>
          <a:xfrm rot="5400000">
            <a:off x="1782895" y="1341305"/>
            <a:ext cx="4800600" cy="486119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Радионица</a:t>
            </a:r>
            <a:endParaRPr lang="en-US" dirty="0"/>
          </a:p>
        </p:txBody>
      </p:sp>
      <p:pic>
        <p:nvPicPr>
          <p:cNvPr id="5" name="Content Placeholder 4" descr="1.jpg"/>
          <p:cNvPicPr>
            <a:picLocks noGrp="1" noChangeAspect="1"/>
          </p:cNvPicPr>
          <p:nvPr>
            <p:ph sz="half" idx="1"/>
          </p:nvPr>
        </p:nvPicPr>
        <p:blipFill>
          <a:blip r:embed="rId2" cstate="print"/>
          <a:stretch>
            <a:fillRect/>
          </a:stretch>
        </p:blipFill>
        <p:spPr>
          <a:xfrm>
            <a:off x="778744" y="1600200"/>
            <a:ext cx="3395511" cy="4525963"/>
          </a:xfrm>
        </p:spPr>
      </p:pic>
      <p:pic>
        <p:nvPicPr>
          <p:cNvPr id="6" name="Content Placeholder 5" descr="2.jpg"/>
          <p:cNvPicPr>
            <a:picLocks noGrp="1" noChangeAspect="1"/>
          </p:cNvPicPr>
          <p:nvPr>
            <p:ph sz="half" idx="2"/>
          </p:nvPr>
        </p:nvPicPr>
        <p:blipFill>
          <a:blip r:embed="rId3" cstate="print"/>
          <a:stretch>
            <a:fillRect/>
          </a:stretch>
        </p:blipFill>
        <p:spPr>
          <a:xfrm>
            <a:off x="4969744" y="1600200"/>
            <a:ext cx="3395511"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sr-Cyrl-RS" dirty="0" smtClean="0"/>
              <a:t>       </a:t>
            </a:r>
            <a:r>
              <a:rPr lang="en-US" dirty="0" smtClean="0"/>
              <a:t>  </a:t>
            </a:r>
            <a:r>
              <a:rPr lang="sr-Cyrl-RS" dirty="0" smtClean="0"/>
              <a:t>Андрај Сибиноски 6/3</a:t>
            </a:r>
            <a:endParaRPr lang="en-US" dirty="0"/>
          </a:p>
        </p:txBody>
      </p:sp>
      <p:pic>
        <p:nvPicPr>
          <p:cNvPr id="5" name="Picture Placeholder 4" descr="20200501_223716.jpg"/>
          <p:cNvPicPr>
            <a:picLocks noGrp="1" noChangeAspect="1"/>
          </p:cNvPicPr>
          <p:nvPr>
            <p:ph type="pic" idx="1"/>
          </p:nvPr>
        </p:nvPicPr>
        <p:blipFill>
          <a:blip r:embed="rId2" cstate="print"/>
          <a:srcRect l="19245" r="19245"/>
          <a:stretch>
            <a:fillRect/>
          </a:stretch>
        </p:blipFill>
        <p:spPr/>
      </p:pic>
      <p:sp>
        <p:nvSpPr>
          <p:cNvPr id="4" name="Text Placeholder 3"/>
          <p:cNvSpPr>
            <a:spLocks noGrp="1"/>
          </p:cNvSpPr>
          <p:nvPr>
            <p:ph type="body" sz="half" idx="2"/>
          </p:nvPr>
        </p:nvSpPr>
        <p:spPr>
          <a:xfrm>
            <a:off x="1981200" y="5562600"/>
            <a:ext cx="6781800" cy="914400"/>
          </a:xfrm>
        </p:spPr>
        <p:txBody>
          <a:bodyPr>
            <a:normAutofit/>
          </a:bodyPr>
          <a:lstStyle/>
          <a:p>
            <a:r>
              <a:rPr lang="sr-Cyrl-RS" dirty="0"/>
              <a:t>“Моја породица: тата, мама, брат, мачор  Тома,пас  Оди и ја.</a:t>
            </a:r>
          </a:p>
          <a:p>
            <a:r>
              <a:rPr lang="sr-Cyrl-RS" dirty="0"/>
              <a:t>Направили смо </a:t>
            </a:r>
            <a:r>
              <a:rPr lang="sr-Cyrl-RS" dirty="0" smtClean="0"/>
              <a:t>ову</a:t>
            </a:r>
            <a:r>
              <a:rPr lang="en-US" dirty="0" smtClean="0"/>
              <a:t> </a:t>
            </a:r>
            <a:r>
              <a:rPr lang="sr-Cyrl-RS" dirty="0" smtClean="0"/>
              <a:t>супер </a:t>
            </a:r>
            <a:r>
              <a:rPr lang="sr-Cyrl-RS" dirty="0"/>
              <a:t>слику отисака  руку и шапица.</a:t>
            </a:r>
          </a:p>
          <a:p>
            <a:r>
              <a:rPr lang="sr-Cyrl-RS" dirty="0"/>
              <a:t>Радионица је супер,лепо смо се забавили “.    </a:t>
            </a:r>
          </a:p>
          <a:p>
            <a:endParaRPr lang="sr-Cyrl-R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dirty="0"/>
              <a:t>Утисци о радионици </a:t>
            </a:r>
            <a:endParaRPr lang="en-US" sz="1800" dirty="0"/>
          </a:p>
        </p:txBody>
      </p:sp>
      <p:pic>
        <p:nvPicPr>
          <p:cNvPr id="5" name="Content Placeholder 4" descr="1 strana iz gradjanskog.jpg"/>
          <p:cNvPicPr>
            <a:picLocks noGrp="1" noChangeAspect="1"/>
          </p:cNvPicPr>
          <p:nvPr>
            <p:ph idx="1"/>
          </p:nvPr>
        </p:nvPicPr>
        <p:blipFill>
          <a:blip r:embed="rId2" cstate="print"/>
          <a:stretch>
            <a:fillRect/>
          </a:stretch>
        </p:blipFill>
        <p:spPr>
          <a:xfrm>
            <a:off x="762000" y="1600200"/>
            <a:ext cx="2590800" cy="5105400"/>
          </a:xfrm>
        </p:spPr>
      </p:pic>
      <p:pic>
        <p:nvPicPr>
          <p:cNvPr id="6" name="Picture 5" descr="2 strana iz gradjanskog.jpg"/>
          <p:cNvPicPr>
            <a:picLocks noChangeAspect="1"/>
          </p:cNvPicPr>
          <p:nvPr/>
        </p:nvPicPr>
        <p:blipFill>
          <a:blip r:embed="rId3" cstate="print"/>
          <a:stretch>
            <a:fillRect/>
          </a:stretch>
        </p:blipFill>
        <p:spPr>
          <a:xfrm>
            <a:off x="3657600" y="1524000"/>
            <a:ext cx="2362200" cy="5181600"/>
          </a:xfrm>
          <a:prstGeom prst="rect">
            <a:avLst/>
          </a:prstGeom>
        </p:spPr>
      </p:pic>
      <p:pic>
        <p:nvPicPr>
          <p:cNvPr id="7" name="Picture 6" descr="3 strana iz gradjanskog.jpg"/>
          <p:cNvPicPr>
            <a:picLocks noChangeAspect="1"/>
          </p:cNvPicPr>
          <p:nvPr/>
        </p:nvPicPr>
        <p:blipFill>
          <a:blip r:embed="rId4" cstate="print"/>
          <a:stretch>
            <a:fillRect/>
          </a:stretch>
        </p:blipFill>
        <p:spPr>
          <a:xfrm>
            <a:off x="6248400" y="1524000"/>
            <a:ext cx="2286000" cy="518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705600"/>
          </a:xfrm>
        </p:spPr>
        <p:txBody>
          <a:bodyPr>
            <a:normAutofit fontScale="90000"/>
          </a:bodyPr>
          <a:lstStyle/>
          <a:p>
            <a:r>
              <a:rPr lang="en-US" dirty="0"/>
              <a:t/>
            </a:r>
            <a:br>
              <a:rPr lang="en-US" dirty="0"/>
            </a:br>
            <a:r>
              <a:rPr lang="en-US" sz="1800" dirty="0" err="1"/>
              <a:t>Utisci</a:t>
            </a:r>
            <a:r>
              <a:rPr lang="en-US" sz="1800" dirty="0"/>
              <a:t> o </a:t>
            </a:r>
            <a:r>
              <a:rPr lang="en-US" sz="1800" dirty="0" err="1"/>
              <a:t>radionici</a:t>
            </a:r>
            <a:r>
              <a:rPr lang="en-US" sz="1800" dirty="0"/>
              <a:t> </a:t>
            </a:r>
            <a:r>
              <a:rPr lang="en-US" sz="1800" dirty="0" err="1"/>
              <a:t>povodom</a:t>
            </a:r>
            <a:r>
              <a:rPr lang="en-US" sz="1800" dirty="0"/>
              <a:t> </a:t>
            </a:r>
            <a:r>
              <a:rPr lang="en-US" sz="1800" dirty="0" err="1"/>
              <a:t>Svetskog</a:t>
            </a:r>
            <a:r>
              <a:rPr lang="en-US" sz="1800" dirty="0"/>
              <a:t> </a:t>
            </a:r>
            <a:r>
              <a:rPr lang="en-US" sz="1800" dirty="0" err="1"/>
              <a:t>dana</a:t>
            </a:r>
            <a:r>
              <a:rPr lang="en-US" sz="1800" dirty="0"/>
              <a:t> </a:t>
            </a:r>
            <a:r>
              <a:rPr lang="en-US" sz="1800" dirty="0" err="1"/>
              <a:t>porodice</a:t>
            </a:r>
            <a:r>
              <a:rPr lang="en-US" sz="1800" dirty="0"/>
              <a:t/>
            </a:r>
            <a:br>
              <a:rPr lang="en-US" sz="1800" dirty="0"/>
            </a:br>
            <a:r>
              <a:rPr lang="en-US" sz="1800" dirty="0"/>
              <a:t/>
            </a:r>
            <a:br>
              <a:rPr lang="en-US" sz="1800" dirty="0"/>
            </a:br>
            <a:r>
              <a:rPr lang="vi-VN" sz="1800" dirty="0"/>
              <a:t>Porodica je za mene simbol sreće, smirenosti, utehe, snage, zajedništva, timskog rada, razmene</a:t>
            </a:r>
            <a:br>
              <a:rPr lang="vi-VN" sz="1800" dirty="0"/>
            </a:br>
            <a:r>
              <a:rPr lang="vi-VN" sz="1800" dirty="0"/>
              <a:t>mišljenja, međusobnog razumevanja, slušanja, ćutanja, razgovora, vaspitanja, topline i ljubavi!</a:t>
            </a:r>
            <a:br>
              <a:rPr lang="vi-VN" sz="1800" dirty="0"/>
            </a:br>
            <a:r>
              <a:rPr lang="vi-VN" sz="1800" dirty="0"/>
              <a:t>Za mene je porodica važna i u vremenu do sada često smo meni nedostajali mi, koji činimo moju</a:t>
            </a:r>
            <a:br>
              <a:rPr lang="vi-VN" sz="1800" dirty="0"/>
            </a:br>
            <a:r>
              <a:rPr lang="vi-VN" sz="1800" dirty="0"/>
              <a:t>porodicu. Kako postajem stariji tako shvatam da je život borba, trka, nekada i maraton i da moji</a:t>
            </a:r>
            <a:br>
              <a:rPr lang="vi-VN" sz="1800" dirty="0"/>
            </a:br>
            <a:r>
              <a:rPr lang="vi-VN" sz="1800" dirty="0"/>
              <a:t>roditelji ne mogu biti uvek tu. Iako to sve shvatam, jako mi je često nedostajalo vreme sa njima, duži</a:t>
            </a:r>
            <a:br>
              <a:rPr lang="vi-VN" sz="1800" dirty="0"/>
            </a:br>
            <a:r>
              <a:rPr lang="vi-VN" sz="1800" dirty="0"/>
              <a:t>razgovor sa njima, smejanje sa njima… Početkom vanrednog stanja, osećao sam prvo neizvesnost</a:t>
            </a:r>
            <a:br>
              <a:rPr lang="vi-VN" sz="1800" dirty="0"/>
            </a:br>
            <a:r>
              <a:rPr lang="vi-VN" sz="1800" dirty="0"/>
              <a:t>zbog velikog broja raznih informacija koje sam čuo ili čitao na televiziji ili na internetu. Iz neizvesnosti</a:t>
            </a:r>
            <a:br>
              <a:rPr lang="vi-VN" sz="1800" dirty="0"/>
            </a:br>
            <a:r>
              <a:rPr lang="vi-VN" sz="1800" dirty="0"/>
              <a:t>nastao je strah. Ali tu je bila moja porodica. Sve je bilo lakše kada su svi oni koji je čine, tu. Tada sam</a:t>
            </a:r>
            <a:br>
              <a:rPr lang="vi-VN" sz="1800" dirty="0"/>
            </a:br>
            <a:r>
              <a:rPr lang="vi-VN" sz="1800" dirty="0"/>
              <a:t>shvatio koliko smo sve ove godine u nazad bili zauzeti, koliko su svi bili u žurbi, brizi i nismo stizali da</a:t>
            </a:r>
            <a:br>
              <a:rPr lang="vi-VN" sz="1800" dirty="0"/>
            </a:br>
            <a:r>
              <a:rPr lang="vi-VN" sz="1800" dirty="0"/>
              <a:t>budemo porodica u suštini. Imao sam puno pitanja na samom početku vanrednog stanja za moje</a:t>
            </a:r>
            <a:br>
              <a:rPr lang="vi-VN" sz="1800" dirty="0"/>
            </a:br>
            <a:r>
              <a:rPr lang="vi-VN" sz="1800" dirty="0"/>
              <a:t>roditelje i postavljao sam ih često. Uvek sam od roditelja dobijao detaljne odgovore i uvek </a:t>
            </a:r>
            <a:r>
              <a:rPr lang="vi-VN" sz="1800" dirty="0" smtClean="0"/>
              <a:t>sam</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5105400" cy="5078313"/>
          </a:xfrm>
          <a:prstGeom prst="rect">
            <a:avLst/>
          </a:prstGeom>
        </p:spPr>
        <p:txBody>
          <a:bodyPr wrap="square">
            <a:spAutoFit/>
          </a:bodyPr>
          <a:lstStyle/>
          <a:p>
            <a:r>
              <a:rPr lang="vi-VN" dirty="0" smtClean="0"/>
              <a:t/>
            </a:r>
            <a:br>
              <a:rPr lang="vi-VN" dirty="0" smtClean="0"/>
            </a:br>
            <a:r>
              <a:rPr lang="vi-VN" dirty="0" smtClean="0"/>
              <a:t>Čitajući uputstvo za radionicu, bio sam zadovoljan zbog toga što sam već pri prvom čitanju znao</a:t>
            </a:r>
            <a:br>
              <a:rPr lang="vi-VN" dirty="0" smtClean="0"/>
            </a:br>
            <a:r>
              <a:rPr lang="vi-VN" dirty="0" smtClean="0"/>
              <a:t>odgovor na svako pitanje. U stvari smo mi kao porodica za vreme ovog vanrednog stanja imali</a:t>
            </a:r>
            <a:br>
              <a:rPr lang="vi-VN" dirty="0" smtClean="0"/>
            </a:br>
            <a:r>
              <a:rPr lang="vi-VN" dirty="0" smtClean="0"/>
              <a:t>svakodnevno ovakve ili slične radionice.</a:t>
            </a:r>
            <a:br>
              <a:rPr lang="vi-VN" dirty="0" smtClean="0"/>
            </a:br>
            <a:r>
              <a:rPr lang="vi-VN" dirty="0" smtClean="0"/>
              <a:t>Ovih više od mesec dana, iskoristili smo priliku da odgledamo sve snimke od mog rođenja i rođenja</a:t>
            </a:r>
            <a:br>
              <a:rPr lang="vi-VN" dirty="0" smtClean="0"/>
            </a:br>
            <a:r>
              <a:rPr lang="vi-VN" dirty="0" smtClean="0"/>
              <a:t>mog mlađeg brata do poslednjeg nama bitnog porodičnog događaja, a to je bio rođendan moga brata</a:t>
            </a:r>
            <a:br>
              <a:rPr lang="vi-VN" dirty="0" smtClean="0"/>
            </a:br>
            <a:r>
              <a:rPr lang="vi-VN" dirty="0" smtClean="0"/>
              <a:t>u februaru mesecu ove godine.</a:t>
            </a:r>
            <a:br>
              <a:rPr lang="vi-VN" dirty="0" smtClean="0"/>
            </a:br>
            <a:r>
              <a:rPr lang="vi-VN" dirty="0" smtClean="0"/>
              <a:t>U toku našeg prisećanja divnih porodičnih momenata iz prošlosti, značajnih događaja i datuma za</a:t>
            </a:r>
            <a:br>
              <a:rPr lang="vi-VN" dirty="0" smtClean="0"/>
            </a:br>
            <a:r>
              <a:rPr lang="vi-VN" dirty="0" smtClean="0"/>
              <a:t>nas, razgovarali smo o nama kao porodici.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5715000" cy="6463308"/>
          </a:xfrm>
          <a:prstGeom prst="rect">
            <a:avLst/>
          </a:prstGeom>
        </p:spPr>
        <p:txBody>
          <a:bodyPr wrap="square">
            <a:spAutoFit/>
          </a:bodyPr>
          <a:lstStyle/>
          <a:p>
            <a:r>
              <a:rPr lang="vi-VN" dirty="0" smtClean="0"/>
              <a:t>Bili smo presrećni prisećajući se divnih zajedničkih</a:t>
            </a:r>
            <a:br>
              <a:rPr lang="vi-VN" dirty="0" smtClean="0"/>
            </a:br>
            <a:r>
              <a:rPr lang="vi-VN" dirty="0" smtClean="0"/>
              <a:t>momenata.</a:t>
            </a:r>
            <a:br>
              <a:rPr lang="vi-VN" dirty="0" smtClean="0"/>
            </a:br>
            <a:r>
              <a:rPr lang="vi-VN" dirty="0" smtClean="0"/>
              <a:t>Jedino o čemu nismo govorili jeste ono u čemu smo jedinstveni i šta je ono što je posebno u vezi sa</a:t>
            </a:r>
            <a:br>
              <a:rPr lang="vi-VN" dirty="0" smtClean="0"/>
            </a:br>
            <a:r>
              <a:rPr lang="vi-VN" dirty="0" smtClean="0"/>
              <a:t>svakim članom naše porodice. To me je pokrenulo da postavim ovo pitanje svakom članu svoje</a:t>
            </a:r>
            <a:br>
              <a:rPr lang="vi-VN" dirty="0" smtClean="0"/>
            </a:br>
            <a:r>
              <a:rPr lang="vi-VN" dirty="0" smtClean="0"/>
              <a:t>porodice. Primetio sam da je bilo u stvari najteže odgovoriti na to pitanje.</a:t>
            </a:r>
            <a:br>
              <a:rPr lang="vi-VN" dirty="0" smtClean="0"/>
            </a:br>
            <a:r>
              <a:rPr lang="vi-VN" dirty="0" smtClean="0"/>
              <a:t>Za ovaj zadatak bih izdvojio ono što može biti posebno u vezi mog brata i mene. Moj brat je odličan</a:t>
            </a:r>
            <a:br>
              <a:rPr lang="vi-VN" dirty="0" smtClean="0"/>
            </a:br>
            <a:r>
              <a:rPr lang="vi-VN" dirty="0" smtClean="0"/>
              <a:t>matematičar i brz u računanju jer brojeve voli više od slova, dok sam ja odličan u pisanju, slušanju i</a:t>
            </a:r>
            <a:br>
              <a:rPr lang="vi-VN" dirty="0" smtClean="0"/>
            </a:br>
            <a:r>
              <a:rPr lang="vi-VN" dirty="0" smtClean="0"/>
              <a:t>razumevanju drugih, jer slova i reči volim više od brojeva.</a:t>
            </a:r>
            <a:br>
              <a:rPr lang="vi-VN" dirty="0" smtClean="0"/>
            </a:br>
            <a:r>
              <a:rPr lang="vi-VN" dirty="0" smtClean="0"/>
              <a:t>Na kraju, ovako različiti brat i ja, različitih interesovanja, savršeno se slažemo. Savršeno se slažemo</a:t>
            </a:r>
            <a:br>
              <a:rPr lang="vi-VN" dirty="0" smtClean="0"/>
            </a:br>
            <a:r>
              <a:rPr lang="vi-VN" dirty="0" smtClean="0"/>
              <a:t>zahvaljujući našoj porodici koja nam je usadila ljubav, koja nas je naučila kako da razumemo sličnosti,</a:t>
            </a:r>
            <a:br>
              <a:rPr lang="vi-VN" dirty="0" smtClean="0"/>
            </a:br>
            <a:r>
              <a:rPr lang="vi-VN" dirty="0" smtClean="0"/>
              <a:t>kako da razumemo i prihvatimo različitosti svakoga od nas.</a:t>
            </a:r>
            <a:br>
              <a:rPr lang="vi-VN" dirty="0" smtClean="0"/>
            </a:br>
            <a:r>
              <a:rPr lang="vi-VN" dirty="0" smtClean="0"/>
              <a:t/>
            </a:r>
            <a:br>
              <a:rPr lang="vi-VN" dirty="0" smtClean="0"/>
            </a:br>
            <a:r>
              <a:rPr lang="vi-VN" dirty="0" smtClean="0"/>
              <a:t>Jovan Denčić VI5</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F78462-B71C-4F8D-9225-96B1BB42092C}"/>
              </a:ext>
            </a:extLst>
          </p:cNvPr>
          <p:cNvSpPr>
            <a:spLocks noGrp="1"/>
          </p:cNvSpPr>
          <p:nvPr>
            <p:ph type="title"/>
          </p:nvPr>
        </p:nvSpPr>
        <p:spPr/>
        <p:txBody>
          <a:bodyPr/>
          <a:lstStyle/>
          <a:p>
            <a:r>
              <a:rPr lang="ru-RU" dirty="0"/>
              <a:t>У сусрет Светском дану породице </a:t>
            </a:r>
            <a:endParaRPr lang="sr-Latn-RS" dirty="0"/>
          </a:p>
        </p:txBody>
      </p:sp>
      <p:sp>
        <p:nvSpPr>
          <p:cNvPr id="3" name="Content Placeholder 2">
            <a:extLst>
              <a:ext uri="{FF2B5EF4-FFF2-40B4-BE49-F238E27FC236}">
                <a16:creationId xmlns="" xmlns:a16="http://schemas.microsoft.com/office/drawing/2014/main" id="{8494BD09-EA7F-41FF-8C2D-68008EDECE1B}"/>
              </a:ext>
            </a:extLst>
          </p:cNvPr>
          <p:cNvSpPr>
            <a:spLocks noGrp="1"/>
          </p:cNvSpPr>
          <p:nvPr>
            <p:ph idx="1"/>
          </p:nvPr>
        </p:nvSpPr>
        <p:spPr/>
        <p:txBody>
          <a:bodyPr>
            <a:normAutofit fontScale="92500" lnSpcReduction="10000"/>
          </a:bodyPr>
          <a:lstStyle/>
          <a:p>
            <a:r>
              <a:rPr lang="ru-RU" dirty="0"/>
              <a:t>Драги ученици, </a:t>
            </a:r>
            <a:endParaRPr lang="en-US" dirty="0" smtClean="0"/>
          </a:p>
          <a:p>
            <a:pPr>
              <a:buNone/>
            </a:pPr>
            <a:r>
              <a:rPr lang="en-US" dirty="0" smtClean="0"/>
              <a:t>    </a:t>
            </a:r>
            <a:r>
              <a:rPr lang="ru-RU" dirty="0" smtClean="0"/>
              <a:t>Овом </a:t>
            </a:r>
            <a:r>
              <a:rPr lang="ru-RU" dirty="0"/>
              <a:t>приликом посветићемо пажњу важном датуму у календару,а то је Светски дан породице, који се обележава 15.маја. </a:t>
            </a:r>
            <a:endParaRPr lang="en-US" dirty="0" smtClean="0"/>
          </a:p>
          <a:p>
            <a:pPr>
              <a:buNone/>
            </a:pPr>
            <a:r>
              <a:rPr lang="en-US" dirty="0" smtClean="0"/>
              <a:t>    </a:t>
            </a:r>
            <a:r>
              <a:rPr lang="ru-RU" dirty="0" smtClean="0"/>
              <a:t> </a:t>
            </a:r>
            <a:r>
              <a:rPr lang="ru-RU" dirty="0"/>
              <a:t>Генерална скупштина Уједињених нација прогласила је 15.мај Светским даном породице,који се први пут обележио 1994.године под слоганом „Да породични дан не чине ствари,већ срдачни односиб родитеља и деце.“ </a:t>
            </a:r>
            <a:endParaRPr lang="sr-Latn-RS" dirty="0"/>
          </a:p>
          <a:p>
            <a:endParaRPr lang="sr-Latn-RS" dirty="0"/>
          </a:p>
        </p:txBody>
      </p:sp>
    </p:spTree>
    <p:extLst>
      <p:ext uri="{BB962C8B-B14F-4D97-AF65-F5344CB8AC3E}">
        <p14:creationId xmlns="" xmlns:p14="http://schemas.microsoft.com/office/powerpoint/2010/main" val="413862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af36977ce4ffa9827cb2925ca75e2542-V.jpg"/>
          <p:cNvPicPr>
            <a:picLocks noChangeAspect="1"/>
          </p:cNvPicPr>
          <p:nvPr/>
        </p:nvPicPr>
        <p:blipFill>
          <a:blip r:embed="rId3" cstate="print"/>
          <a:stretch>
            <a:fillRect/>
          </a:stretch>
        </p:blipFill>
        <p:spPr>
          <a:xfrm rot="16200000">
            <a:off x="2743200" y="304800"/>
            <a:ext cx="3851460" cy="6858000"/>
          </a:xfrm>
          <a:prstGeom prst="rect">
            <a:avLst/>
          </a:prstGeom>
        </p:spPr>
      </p:pic>
      <p:sp>
        <p:nvSpPr>
          <p:cNvPr id="3" name="Rectangle 2"/>
          <p:cNvSpPr/>
          <p:nvPr/>
        </p:nvSpPr>
        <p:spPr>
          <a:xfrm>
            <a:off x="2438400" y="457200"/>
            <a:ext cx="4343305" cy="830997"/>
          </a:xfrm>
          <a:prstGeom prst="rect">
            <a:avLst/>
          </a:prstGeom>
          <a:noFill/>
        </p:spPr>
        <p:txBody>
          <a:bodyPr wrap="square" lIns="91440" tIns="45720" rIns="91440" bIns="45720">
            <a:spAutoFit/>
          </a:bodyPr>
          <a:lstStyle/>
          <a:p>
            <a:pPr algn="ctr"/>
            <a:r>
              <a:rPr lang="sr-Cyrl-R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Рад ученика Петра Бубала 5/3</a:t>
            </a:r>
          </a:p>
          <a:p>
            <a:pPr algn="ctr"/>
            <a:r>
              <a:rPr lang="sr-Cyrl-R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-Моја породица је мој дом-</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09800" y="21223"/>
            <a:ext cx="36576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Calibri" pitchFamily="34" charset="0"/>
                <a:cs typeface="Arial" pitchFamily="34" charset="0"/>
              </a:rPr>
              <a:t>15.maj-Svetski </a:t>
            </a:r>
            <a:r>
              <a:rPr kumimoji="0" lang="en-US" sz="2000" b="0" i="0" u="none" strike="noStrike" cap="none" normalizeH="0" baseline="0" dirty="0" err="1">
                <a:ln>
                  <a:noFill/>
                </a:ln>
                <a:solidFill>
                  <a:schemeClr val="tx1"/>
                </a:solidFill>
                <a:effectLst/>
                <a:latin typeface="Arial" pitchFamily="34" charset="0"/>
                <a:ea typeface="Calibri" pitchFamily="34" charset="0"/>
                <a:cs typeface="Arial" pitchFamily="34" charset="0"/>
              </a:rPr>
              <a:t>dan</a:t>
            </a:r>
            <a:r>
              <a:rPr kumimoji="0" lang="en-US" sz="20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ea typeface="Calibri" pitchFamily="34" charset="0"/>
                <a:cs typeface="Arial" pitchFamily="34" charset="0"/>
              </a:rPr>
              <a:t>porodice</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t>
            </a:r>
          </a:p>
        </p:txBody>
      </p:sp>
      <p:pic>
        <p:nvPicPr>
          <p:cNvPr id="1025" name="Picture 1" descr="porodica"/>
          <p:cNvPicPr>
            <a:picLocks noChangeAspect="1" noChangeArrowheads="1"/>
          </p:cNvPicPr>
          <p:nvPr/>
        </p:nvPicPr>
        <p:blipFill>
          <a:blip r:embed="rId2" cstate="print"/>
          <a:srcRect/>
          <a:stretch>
            <a:fillRect/>
          </a:stretch>
        </p:blipFill>
        <p:spPr bwMode="auto">
          <a:xfrm>
            <a:off x="457200" y="914400"/>
            <a:ext cx="6029325" cy="3276600"/>
          </a:xfrm>
          <a:prstGeom prst="rect">
            <a:avLst/>
          </a:prstGeom>
          <a:noFill/>
        </p:spPr>
      </p:pic>
      <p:sp>
        <p:nvSpPr>
          <p:cNvPr id="1027" name="Rectangle 3"/>
          <p:cNvSpPr>
            <a:spLocks noChangeArrowheads="1"/>
          </p:cNvSpPr>
          <p:nvPr/>
        </p:nvSpPr>
        <p:spPr bwMode="auto">
          <a:xfrm>
            <a:off x="381000" y="4221307"/>
            <a:ext cx="8001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Ovo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je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moja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porodica.Nju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cine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cetiri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clana.Oni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za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mene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najbolji.Za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mene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ne</a:t>
            </a:r>
            <a:endParaRPr kumimoji="0" lang="sr-Cyrl-RS" sz="1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postoji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veca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ljubav</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osoba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koja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vise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voli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od</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porodice.Sta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god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da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se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desi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u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zivotu,porodica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je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koja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je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uvek</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da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pruzi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ruku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bude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uz</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tebe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u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najgorim</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situacijama.Moju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porodicu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je u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pocetku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cinilo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tri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clana,ali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posle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tri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godine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se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rodio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moj</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brat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Danilo.Roditelji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ti,koji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ce</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uvek</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biti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uz</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nas</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kada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su</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svi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protiv</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nas,I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zato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svi</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trebamo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da</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ih</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cuvamo</a:t>
            </a:r>
            <a:r>
              <a:rPr kumimoji="0" lang="en-US" sz="1400" b="0" i="0" u="none" strike="noStrike" cap="none" normalizeH="0" baseline="0" dirty="0">
                <a:ln>
                  <a:noFill/>
                </a:ln>
                <a:solidFill>
                  <a:schemeClr val="tx1"/>
                </a:solidFill>
                <a:effectLst/>
                <a:latin typeface="Arial" pitchFamily="34" charset="0"/>
                <a:ea typeface="Calibri" pitchFamily="34" charset="0"/>
                <a:cs typeface="Arial" pitchFamily="34" charset="0"/>
              </a:rPr>
              <a:t> I </a:t>
            </a:r>
            <a:r>
              <a:rPr kumimoji="0" lang="en-US"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postujemo</a:t>
            </a:r>
            <a:r>
              <a:rPr kumimoji="0" lang="en-US" sz="11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Arial" pitchFamily="34" charset="0"/>
                <a:cs typeface="Arial" pitchFamily="34" charset="0"/>
              </a:rPr>
              <a:t>Tara </a:t>
            </a:r>
            <a:r>
              <a:rPr lang="en-US" sz="1600" dirty="0" err="1">
                <a:latin typeface="Arial" pitchFamily="34" charset="0"/>
                <a:cs typeface="Arial" pitchFamily="34" charset="0"/>
              </a:rPr>
              <a:t>Zrnic</a:t>
            </a:r>
            <a:r>
              <a:rPr lang="en-US" sz="1600" dirty="0">
                <a:latin typeface="Arial" pitchFamily="34" charset="0"/>
                <a:cs typeface="Arial" pitchFamily="34" charset="0"/>
              </a:rPr>
              <a:t> 5/3</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304800" y="548581"/>
            <a:ext cx="8001000" cy="57554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222222"/>
                </a:solidFill>
                <a:effectLst/>
                <a:latin typeface="Arial" pitchFamily="34" charset="0"/>
                <a:cs typeface="Arial" pitchFamily="34" charset="0"/>
              </a:rPr>
              <a:t>Pre </a:t>
            </a:r>
            <a:r>
              <a:rPr kumimoji="0" lang="en-US" sz="1600" b="0" i="0" u="none" strike="noStrike" cap="none" normalizeH="0" baseline="0" dirty="0" err="1">
                <a:ln>
                  <a:noFill/>
                </a:ln>
                <a:solidFill>
                  <a:srgbClr val="222222"/>
                </a:solidFill>
                <a:effectLst/>
                <a:latin typeface="Arial" pitchFamily="34" charset="0"/>
                <a:cs typeface="Arial" pitchFamily="34" charset="0"/>
              </a:rPr>
              <a:t>nego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ću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Vam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ispričati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utiske</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danu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porodice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koji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održali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juče</a:t>
            </a:r>
            <a:r>
              <a:rPr kumimoji="0" lang="en-US" sz="1600" b="0" i="0" u="none" strike="noStrike" cap="none" normalizeH="0" baseline="0" dirty="0">
                <a:ln>
                  <a:noFill/>
                </a:ln>
                <a:solidFill>
                  <a:srgbClr val="222222"/>
                </a:solidFill>
                <a:effectLst/>
                <a:latin typeface="Arial" pitchFamily="34" charset="0"/>
                <a:cs typeface="Arial" pitchFamily="34" charset="0"/>
              </a:rPr>
              <a:t>, u </a:t>
            </a:r>
            <a:r>
              <a:rPr kumimoji="0" lang="en-US" sz="1600" b="0" i="0" u="none" strike="noStrike" cap="none" normalizeH="0" baseline="0" dirty="0" err="1">
                <a:ln>
                  <a:noFill/>
                </a:ln>
                <a:solidFill>
                  <a:srgbClr val="222222"/>
                </a:solidFill>
                <a:effectLst/>
                <a:latin typeface="Arial" pitchFamily="34" charset="0"/>
                <a:cs typeface="Arial" pitchFamily="34" charset="0"/>
              </a:rPr>
              <a:t>petak</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ispričaću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Vam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mi </a:t>
            </a:r>
            <a:r>
              <a:rPr kumimoji="0" lang="en-US" sz="1600" b="0" i="0" u="none" strike="noStrike" cap="none" normalizeH="0" baseline="0" dirty="0" err="1">
                <a:ln>
                  <a:noFill/>
                </a:ln>
                <a:solidFill>
                  <a:srgbClr val="222222"/>
                </a:solidFill>
                <a:effectLst/>
                <a:latin typeface="Arial" pitchFamily="34" charset="0"/>
                <a:cs typeface="Arial" pitchFamily="34" charset="0"/>
              </a:rPr>
              <a:t>već</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meseca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praktikujemo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malo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liči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radionice</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kojima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ste</a:t>
            </a:r>
            <a:r>
              <a:rPr kumimoji="0" lang="en-US" sz="1600" b="0" i="0" u="none" strike="noStrike" cap="none" normalizeH="0" baseline="0" dirty="0">
                <a:ln>
                  <a:noFill/>
                </a:ln>
                <a:solidFill>
                  <a:srgbClr val="222222"/>
                </a:solidFill>
                <a:effectLst/>
                <a:latin typeface="Arial" pitchFamily="34" charset="0"/>
                <a:cs typeface="Arial" pitchFamily="34" charset="0"/>
              </a:rPr>
              <a:t> Vi </a:t>
            </a:r>
            <a:r>
              <a:rPr kumimoji="0" lang="en-US" sz="1600" b="0" i="0" u="none" strike="noStrike" cap="none" normalizeH="0" baseline="0" dirty="0" err="1">
                <a:ln>
                  <a:noFill/>
                </a:ln>
                <a:solidFill>
                  <a:srgbClr val="222222"/>
                </a:solidFill>
                <a:effectLst/>
                <a:latin typeface="Arial" pitchFamily="34" charset="0"/>
                <a:cs typeface="Arial" pitchFamily="34" charset="0"/>
              </a:rPr>
              <a:t>pisali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blogu</a:t>
            </a:r>
            <a:r>
              <a:rPr kumimoji="0" lang="en-US" sz="1600" b="0" i="0" u="none" strike="noStrike" cap="none" normalizeH="0" baseline="0" dirty="0">
                <a:ln>
                  <a:noFill/>
                </a:ln>
                <a:solidFill>
                  <a:srgbClr val="222222"/>
                </a:solidFill>
                <a:effectLst/>
                <a:latin typeface="Arial" pitchFamily="34" charset="0"/>
                <a:cs typeface="Arial" pitchFamily="34" charset="0"/>
              </a:rPr>
              <a:t>. </a:t>
            </a:r>
            <a:endParaRPr kumimoji="0" lang="en-US" sz="1600" b="0"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222222"/>
                </a:solidFill>
                <a:effectLst/>
                <a:latin typeface="Arial" pitchFamily="34" charset="0"/>
                <a:cs typeface="Arial" pitchFamily="34" charset="0"/>
              </a:rPr>
              <a:t>Svake</a:t>
            </a:r>
            <a:r>
              <a:rPr kumimoji="0" lang="en-US" sz="1600" b="0" i="0" u="none" strike="noStrike" cap="none" normalizeH="0" baseline="0" dirty="0" smtClean="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nedelje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neko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iz</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naše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porodice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koji</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redu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treba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smisli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nešto</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čemu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će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će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pokazati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ostalima</a:t>
            </a:r>
            <a:r>
              <a:rPr kumimoji="0" lang="en-US" sz="1600" b="0" i="0" u="none" strike="noStrike" cap="none" normalizeH="0" baseline="0" dirty="0">
                <a:ln>
                  <a:noFill/>
                </a:ln>
                <a:solidFill>
                  <a:srgbClr val="222222"/>
                </a:solidFill>
                <a:effectLst/>
                <a:latin typeface="Arial" pitchFamily="34" charset="0"/>
                <a:cs typeface="Arial" pitchFamily="34" charset="0"/>
              </a:rPr>
              <a:t>. To </a:t>
            </a:r>
            <a:r>
              <a:rPr kumimoji="0" lang="en-US" sz="1600" b="0" i="0" u="none" strike="noStrike" cap="none" normalizeH="0" baseline="0" dirty="0" err="1">
                <a:ln>
                  <a:noFill/>
                </a:ln>
                <a:solidFill>
                  <a:srgbClr val="222222"/>
                </a:solidFill>
                <a:effectLst/>
                <a:latin typeface="Arial" pitchFamily="34" charset="0"/>
                <a:cs typeface="Arial" pitchFamily="34" charset="0"/>
              </a:rPr>
              <a:t>može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biti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prezentacija</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slavnoj</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ličnosti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osobi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kojoj</a:t>
            </a:r>
            <a:r>
              <a:rPr kumimoji="0" lang="en-US" sz="1600" b="0" i="0" u="none" strike="noStrike" cap="none" normalizeH="0" baseline="0" dirty="0">
                <a:ln>
                  <a:noFill/>
                </a:ln>
                <a:solidFill>
                  <a:srgbClr val="222222"/>
                </a:solidFill>
                <a:effectLst/>
                <a:latin typeface="Arial" pitchFamily="34" charset="0"/>
                <a:cs typeface="Arial" pitchFamily="34" charset="0"/>
              </a:rPr>
              <a:t> se </a:t>
            </a:r>
            <a:r>
              <a:rPr kumimoji="0" lang="en-US" sz="1600" b="0" i="0" u="none" strike="noStrike" cap="none" normalizeH="0" baseline="0" dirty="0" err="1">
                <a:ln>
                  <a:noFill/>
                </a:ln>
                <a:solidFill>
                  <a:srgbClr val="222222"/>
                </a:solidFill>
                <a:effectLst/>
                <a:latin typeface="Arial" pitchFamily="34" charset="0"/>
                <a:cs typeface="Arial" pitchFamily="34" charset="0"/>
              </a:rPr>
              <a:t>neko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divi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izložba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knjiga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nečega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skupljamo</a:t>
            </a:r>
            <a:r>
              <a:rPr kumimoji="0" lang="en-US" sz="1600" b="0" i="0" u="none" strike="noStrike" cap="none" normalizeH="0" baseline="0" dirty="0">
                <a:ln>
                  <a:noFill/>
                </a:ln>
                <a:solidFill>
                  <a:srgbClr val="222222"/>
                </a:solidFill>
                <a:effectLst/>
                <a:latin typeface="Arial" pitchFamily="34" charset="0"/>
                <a:cs typeface="Arial" pitchFamily="34" charset="0"/>
              </a:rPr>
              <a:t>, u </a:t>
            </a:r>
            <a:r>
              <a:rPr kumimoji="0" lang="en-US" sz="1600" b="0" i="0" u="none" strike="noStrike" cap="none" normalizeH="0" baseline="0" dirty="0" err="1">
                <a:ln>
                  <a:noFill/>
                </a:ln>
                <a:solidFill>
                  <a:srgbClr val="222222"/>
                </a:solidFill>
                <a:effectLst/>
                <a:latin typeface="Arial" pitchFamily="34" charset="0"/>
                <a:cs typeface="Arial" pitchFamily="34" charset="0"/>
              </a:rPr>
              <a:t>stvari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bilo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možemo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podeliti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porodicom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Prošle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nedelje</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redu</a:t>
            </a:r>
            <a:r>
              <a:rPr kumimoji="0" lang="en-US" sz="1600" b="0" i="0" u="none" strike="noStrike" cap="none" normalizeH="0" baseline="0" dirty="0">
                <a:ln>
                  <a:noFill/>
                </a:ln>
                <a:solidFill>
                  <a:srgbClr val="222222"/>
                </a:solidFill>
                <a:effectLst/>
                <a:latin typeface="Arial" pitchFamily="34" charset="0"/>
                <a:cs typeface="Arial" pitchFamily="34" charset="0"/>
              </a:rPr>
              <a:t> bio </a:t>
            </a:r>
            <a:r>
              <a:rPr kumimoji="0" lang="en-US" sz="1600" b="0" i="0" u="none" strike="noStrike" cap="none" normalizeH="0" baseline="0" dirty="0" err="1">
                <a:ln>
                  <a:noFill/>
                </a:ln>
                <a:solidFill>
                  <a:srgbClr val="222222"/>
                </a:solidFill>
                <a:effectLst/>
                <a:latin typeface="Arial" pitchFamily="34" charset="0"/>
                <a:cs typeface="Arial" pitchFamily="34" charset="0"/>
              </a:rPr>
              <a:t>moj</a:t>
            </a:r>
            <a:r>
              <a:rPr kumimoji="0" lang="en-US" sz="1600" b="0" i="0" u="none" strike="noStrike" cap="none" normalizeH="0" baseline="0" dirty="0">
                <a:ln>
                  <a:noFill/>
                </a:ln>
                <a:solidFill>
                  <a:srgbClr val="222222"/>
                </a:solidFill>
                <a:effectLst/>
                <a:latin typeface="Arial" pitchFamily="34" charset="0"/>
                <a:cs typeface="Arial" pitchFamily="34" charset="0"/>
              </a:rPr>
              <a:t> brat (</a:t>
            </a:r>
            <a:r>
              <a:rPr kumimoji="0" lang="en-US" sz="1600" b="0" i="0" u="none" strike="noStrike" cap="none" normalizeH="0" baseline="0" dirty="0" err="1">
                <a:ln>
                  <a:noFill/>
                </a:ln>
                <a:solidFill>
                  <a:srgbClr val="222222"/>
                </a:solidFill>
                <a:effectLst/>
                <a:latin typeface="Arial" pitchFamily="34" charset="0"/>
                <a:cs typeface="Arial" pitchFamily="34" charset="0"/>
              </a:rPr>
              <a:t>pričao</a:t>
            </a:r>
            <a:r>
              <a:rPr kumimoji="0" lang="en-US" sz="1600" b="0" i="0" u="none" strike="noStrike" cap="none" normalizeH="0" baseline="0" dirty="0">
                <a:ln>
                  <a:noFill/>
                </a:ln>
                <a:solidFill>
                  <a:srgbClr val="222222"/>
                </a:solidFill>
                <a:effectLst/>
                <a:latin typeface="Arial" pitchFamily="34" charset="0"/>
                <a:cs typeface="Arial" pitchFamily="34" charset="0"/>
              </a:rPr>
              <a:t> je o </a:t>
            </a:r>
            <a:r>
              <a:rPr kumimoji="0" lang="en-US" sz="1600" b="0" i="0" u="none" strike="noStrike" cap="none" normalizeH="0" baseline="0" dirty="0" err="1">
                <a:ln>
                  <a:noFill/>
                </a:ln>
                <a:solidFill>
                  <a:srgbClr val="222222"/>
                </a:solidFill>
                <a:effectLst/>
                <a:latin typeface="Arial" pitchFamily="34" charset="0"/>
                <a:cs typeface="Arial" pitchFamily="34" charset="0"/>
              </a:rPr>
              <a:t>kompjuterima</a:t>
            </a:r>
            <a:r>
              <a:rPr kumimoji="0" lang="en-US" sz="1600" b="0" i="0" u="none" strike="noStrike" cap="none" normalizeH="0" baseline="0" dirty="0">
                <a:ln>
                  <a:noFill/>
                </a:ln>
                <a:solidFill>
                  <a:srgbClr val="222222"/>
                </a:solidFill>
                <a:effectLst/>
                <a:latin typeface="Arial" pitchFamily="34" charset="0"/>
                <a:cs typeface="Arial" pitchFamily="34" charset="0"/>
              </a:rPr>
              <a:t> :) a </a:t>
            </a:r>
            <a:r>
              <a:rPr kumimoji="0" lang="en-US" sz="1600" b="0" i="0" u="none" strike="noStrike" cap="none" normalizeH="0" baseline="0" dirty="0" err="1">
                <a:ln>
                  <a:noFill/>
                </a:ln>
                <a:solidFill>
                  <a:srgbClr val="222222"/>
                </a:solidFill>
                <a:effectLst/>
                <a:latin typeface="Arial" pitchFamily="34" charset="0"/>
                <a:cs typeface="Arial" pitchFamily="34" charset="0"/>
              </a:rPr>
              <a:t>ove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nedelje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Mislim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ću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pričam</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Ani</a:t>
            </a:r>
            <a:r>
              <a:rPr kumimoji="0" lang="en-US" sz="1600" b="0" i="0" u="none" strike="noStrike" cap="none" normalizeH="0" baseline="0" dirty="0">
                <a:ln>
                  <a:noFill/>
                </a:ln>
                <a:solidFill>
                  <a:srgbClr val="222222"/>
                </a:solidFill>
                <a:effectLst/>
                <a:latin typeface="Arial" pitchFamily="34" charset="0"/>
                <a:cs typeface="Arial" pitchFamily="34" charset="0"/>
              </a:rPr>
              <a:t> Frank. Ali, </a:t>
            </a:r>
            <a:r>
              <a:rPr kumimoji="0" lang="en-US" sz="1600" b="0" i="0" u="none" strike="noStrike" cap="none" normalizeH="0" baseline="0" dirty="0" err="1">
                <a:ln>
                  <a:noFill/>
                </a:ln>
                <a:solidFill>
                  <a:srgbClr val="222222"/>
                </a:solidFill>
                <a:effectLst/>
                <a:latin typeface="Arial" pitchFamily="34" charset="0"/>
                <a:cs typeface="Arial" pitchFamily="34" charset="0"/>
              </a:rPr>
              <a:t>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skrenula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teme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Evo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kako</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izgledala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naša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radionica</a:t>
            </a:r>
            <a:r>
              <a:rPr kumimoji="0" lang="en-US" sz="1600" b="0" i="0" u="none" strike="noStrike" cap="none" normalizeH="0" baseline="0" dirty="0">
                <a:ln>
                  <a:noFill/>
                </a:ln>
                <a:solidFill>
                  <a:srgbClr val="222222"/>
                </a:solidFill>
                <a:effectLst/>
                <a:latin typeface="Arial" pitchFamily="34"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222222"/>
                </a:solidFill>
                <a:effectLst/>
                <a:latin typeface="Arial" pitchFamily="34" charset="0"/>
                <a:cs typeface="Arial" pitchFamily="34" charset="0"/>
              </a:rPr>
              <a:t>Moj</a:t>
            </a:r>
            <a:r>
              <a:rPr kumimoji="0" lang="en-US" sz="1600" b="0" i="0" u="none" strike="noStrike" cap="none" normalizeH="0" baseline="0" dirty="0">
                <a:ln>
                  <a:noFill/>
                </a:ln>
                <a:solidFill>
                  <a:srgbClr val="222222"/>
                </a:solidFill>
                <a:effectLst/>
                <a:latin typeface="Arial" pitchFamily="34" charset="0"/>
                <a:cs typeface="Arial" pitchFamily="34" charset="0"/>
              </a:rPr>
              <a:t> brat se u </a:t>
            </a:r>
            <a:r>
              <a:rPr kumimoji="0" lang="en-US" sz="1600" b="0" i="0" u="none" strike="noStrike" cap="none" normalizeH="0" baseline="0" dirty="0" err="1">
                <a:ln>
                  <a:noFill/>
                </a:ln>
                <a:solidFill>
                  <a:srgbClr val="222222"/>
                </a:solidFill>
                <a:effectLst/>
                <a:latin typeface="Arial" pitchFamily="34" charset="0"/>
                <a:cs typeface="Arial" pitchFamily="34" charset="0"/>
              </a:rPr>
              <a:t>početku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bunio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nije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hteo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učestvuje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ali</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kraju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pristao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Prvo</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krenula</a:t>
            </a:r>
            <a:r>
              <a:rPr kumimoji="0" lang="en-US" sz="1600" b="0" i="0" u="none" strike="noStrike" cap="none" normalizeH="0" baseline="0" dirty="0">
                <a:ln>
                  <a:noFill/>
                </a:ln>
                <a:solidFill>
                  <a:srgbClr val="222222"/>
                </a:solidFill>
                <a:effectLst/>
                <a:latin typeface="Arial" pitchFamily="34" charset="0"/>
                <a:cs typeface="Arial" pitchFamily="34" charset="0"/>
              </a:rPr>
              <a:t> mama, pa </a:t>
            </a:r>
            <a:r>
              <a:rPr kumimoji="0" lang="en-US" sz="1600" b="0" i="0" u="none" strike="noStrike" cap="none" normalizeH="0" baseline="0" dirty="0" err="1">
                <a:ln>
                  <a:noFill/>
                </a:ln>
                <a:solidFill>
                  <a:srgbClr val="222222"/>
                </a:solidFill>
                <a:effectLst/>
                <a:latin typeface="Arial" pitchFamily="34" charset="0"/>
                <a:cs typeface="Arial" pitchFamily="34" charset="0"/>
              </a:rPr>
              <a:t>onda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ja</a:t>
            </a:r>
            <a:r>
              <a:rPr kumimoji="0" lang="en-US" sz="1600" b="0" i="0" u="none" strike="noStrike" cap="none" normalizeH="0" baseline="0" dirty="0">
                <a:ln>
                  <a:noFill/>
                </a:ln>
                <a:solidFill>
                  <a:srgbClr val="222222"/>
                </a:solidFill>
                <a:effectLst/>
                <a:latin typeface="Arial" pitchFamily="34" charset="0"/>
                <a:cs typeface="Arial" pitchFamily="34" charset="0"/>
              </a:rPr>
              <a:t>, pa </a:t>
            </a:r>
            <a:r>
              <a:rPr kumimoji="0" lang="en-US" sz="1600" b="0" i="0" u="none" strike="noStrike" cap="none" normalizeH="0" baseline="0" dirty="0" err="1">
                <a:ln>
                  <a:noFill/>
                </a:ln>
                <a:solidFill>
                  <a:srgbClr val="222222"/>
                </a:solidFill>
                <a:effectLst/>
                <a:latin typeface="Arial" pitchFamily="34" charset="0"/>
                <a:cs typeface="Arial" pitchFamily="34" charset="0"/>
              </a:rPr>
              <a:t>tata</a:t>
            </a:r>
            <a:r>
              <a:rPr kumimoji="0" lang="en-US" sz="1600" b="0" i="0" u="none" strike="noStrike" cap="none" normalizeH="0" baseline="0" dirty="0">
                <a:ln>
                  <a:noFill/>
                </a:ln>
                <a:solidFill>
                  <a:srgbClr val="222222"/>
                </a:solidFill>
                <a:effectLst/>
                <a:latin typeface="Arial" pitchFamily="34" charset="0"/>
                <a:cs typeface="Arial" pitchFamily="34" charset="0"/>
              </a:rPr>
              <a:t>, pa </a:t>
            </a:r>
            <a:r>
              <a:rPr kumimoji="0" lang="en-US" sz="1600" b="0" i="0" u="none" strike="noStrike" cap="none" normalizeH="0" baseline="0" dirty="0" err="1">
                <a:ln>
                  <a:noFill/>
                </a:ln>
                <a:solidFill>
                  <a:srgbClr val="222222"/>
                </a:solidFill>
                <a:effectLst/>
                <a:latin typeface="Arial" pitchFamily="34" charset="0"/>
                <a:cs typeface="Arial" pitchFamily="34" charset="0"/>
              </a:rPr>
              <a:t>moj</a:t>
            </a:r>
            <a:r>
              <a:rPr kumimoji="0" lang="en-US" sz="1600" b="0" i="0" u="none" strike="noStrike" cap="none" normalizeH="0" baseline="0" dirty="0">
                <a:ln>
                  <a:noFill/>
                </a:ln>
                <a:solidFill>
                  <a:srgbClr val="222222"/>
                </a:solidFill>
                <a:effectLst/>
                <a:latin typeface="Arial" pitchFamily="34" charset="0"/>
                <a:cs typeface="Arial" pitchFamily="34" charset="0"/>
              </a:rPr>
              <a:t> brat </a:t>
            </a:r>
            <a:r>
              <a:rPr kumimoji="0" lang="en-US" sz="1600" b="0" i="0" u="none" strike="noStrike" cap="none" normalizeH="0" baseline="0" dirty="0" err="1">
                <a:ln>
                  <a:noFill/>
                </a:ln>
                <a:solidFill>
                  <a:srgbClr val="222222"/>
                </a:solidFill>
                <a:effectLst/>
                <a:latin typeface="Arial" pitchFamily="34" charset="0"/>
                <a:cs typeface="Arial" pitchFamily="34" charset="0"/>
              </a:rPr>
              <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kraju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sestra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Jedina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nije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učestvovala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moja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najmlađa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sestra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jer</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još</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uvek</a:t>
            </a:r>
            <a:r>
              <a:rPr kumimoji="0" lang="en-US" sz="1600" b="0" i="0" u="none" strike="noStrike" cap="none" normalizeH="0" baseline="0" dirty="0">
                <a:ln>
                  <a:noFill/>
                </a:ln>
                <a:solidFill>
                  <a:srgbClr val="222222"/>
                </a:solidFill>
                <a:effectLst/>
                <a:latin typeface="Arial" pitchFamily="34" charset="0"/>
                <a:cs typeface="Arial" pitchFamily="34" charset="0"/>
              </a:rPr>
              <a:t> ne </a:t>
            </a:r>
            <a:r>
              <a:rPr kumimoji="0" lang="en-US" sz="1600" b="0" i="0" u="none" strike="noStrike" cap="none" normalizeH="0" baseline="0" dirty="0" err="1">
                <a:ln>
                  <a:noFill/>
                </a:ln>
                <a:solidFill>
                  <a:srgbClr val="222222"/>
                </a:solidFill>
                <a:effectLst/>
                <a:latin typeface="Arial" pitchFamily="34" charset="0"/>
                <a:cs typeface="Arial" pitchFamily="34" charset="0"/>
              </a:rPr>
              <a:t>zna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Svi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pričali</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sebi</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omiljenom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predmetu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najboljem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trenutku</a:t>
            </a:r>
            <a:r>
              <a:rPr kumimoji="0" lang="en-US" sz="1600" b="0" i="0" u="none" strike="noStrike" cap="none" normalizeH="0" baseline="0" dirty="0">
                <a:ln>
                  <a:noFill/>
                </a:ln>
                <a:solidFill>
                  <a:srgbClr val="222222"/>
                </a:solidFill>
                <a:effectLst/>
                <a:latin typeface="Arial" pitchFamily="34" charset="0"/>
                <a:cs typeface="Arial" pitchFamily="34" charset="0"/>
              </a:rPr>
              <a:t> u </a:t>
            </a:r>
            <a:r>
              <a:rPr kumimoji="0" lang="en-US" sz="1600" b="0" i="0" u="none" strike="noStrike" cap="none" normalizeH="0" baseline="0" dirty="0" err="1">
                <a:ln>
                  <a:noFill/>
                </a:ln>
                <a:solidFill>
                  <a:srgbClr val="222222"/>
                </a:solidFill>
                <a:effectLst/>
                <a:latin typeface="Arial" pitchFamily="34" charset="0"/>
                <a:cs typeface="Arial" pitchFamily="34" charset="0"/>
              </a:rPr>
              <a:t>životu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najvećem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strahu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tako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dalje</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malo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izmenili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pitanja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nadam</a:t>
            </a:r>
            <a:r>
              <a:rPr kumimoji="0" lang="en-US" sz="1600" b="0" i="0" u="none" strike="noStrike" cap="none" normalizeH="0" baseline="0" dirty="0">
                <a:ln>
                  <a:noFill/>
                </a:ln>
                <a:solidFill>
                  <a:srgbClr val="222222"/>
                </a:solidFill>
                <a:effectLst/>
                <a:latin typeface="Arial" pitchFamily="34" charset="0"/>
                <a:cs typeface="Arial" pitchFamily="34" charset="0"/>
              </a:rPr>
              <a:t> se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to </a:t>
            </a:r>
            <a:r>
              <a:rPr kumimoji="0" lang="en-US" sz="1600" b="0" i="0" u="none" strike="noStrike" cap="none" normalizeH="0" baseline="0" dirty="0" err="1">
                <a:ln>
                  <a:noFill/>
                </a:ln>
                <a:solidFill>
                  <a:srgbClr val="222222"/>
                </a:solidFill>
                <a:effectLst/>
                <a:latin typeface="Arial" pitchFamily="34" charset="0"/>
                <a:cs typeface="Arial" pitchFamily="34" charset="0"/>
              </a:rPr>
              <a:t>nije</a:t>
            </a:r>
            <a:r>
              <a:rPr kumimoji="0" lang="en-US" sz="1600" b="0" i="0" u="none" strike="noStrike" cap="none" normalizeH="0" baseline="0" dirty="0">
                <a:ln>
                  <a:noFill/>
                </a:ln>
                <a:solidFill>
                  <a:srgbClr val="222222"/>
                </a:solidFill>
                <a:effectLst/>
                <a:latin typeface="Arial" pitchFamily="34" charset="0"/>
                <a:cs typeface="Arial" pitchFamily="34" charset="0"/>
              </a:rPr>
              <a:t> problem). </a:t>
            </a:r>
            <a:r>
              <a:rPr kumimoji="0" lang="en-US" sz="1600" b="0" i="0" u="none" strike="noStrike" cap="none" normalizeH="0" baseline="0" dirty="0" err="1">
                <a:ln>
                  <a:noFill/>
                </a:ln>
                <a:solidFill>
                  <a:srgbClr val="222222"/>
                </a:solidFill>
                <a:effectLst/>
                <a:latin typeface="Arial" pitchFamily="34" charset="0"/>
                <a:cs typeface="Arial" pitchFamily="34" charset="0"/>
              </a:rPr>
              <a:t>Intervjuisanje</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počelo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tako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što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intervjuisala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mamu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moj</a:t>
            </a:r>
            <a:r>
              <a:rPr kumimoji="0" lang="en-US" sz="1600" b="0" i="0" u="none" strike="noStrike" cap="none" normalizeH="0" baseline="0" dirty="0">
                <a:ln>
                  <a:noFill/>
                </a:ln>
                <a:solidFill>
                  <a:srgbClr val="222222"/>
                </a:solidFill>
                <a:effectLst/>
                <a:latin typeface="Arial" pitchFamily="34" charset="0"/>
                <a:cs typeface="Arial" pitchFamily="34" charset="0"/>
              </a:rPr>
              <a:t> brat </a:t>
            </a:r>
            <a:r>
              <a:rPr kumimoji="0" lang="en-US" sz="1600" b="0" i="0" u="none" strike="noStrike" cap="none" normalizeH="0" baseline="0" dirty="0" err="1">
                <a:ln>
                  <a:noFill/>
                </a:ln>
                <a:solidFill>
                  <a:srgbClr val="222222"/>
                </a:solidFill>
                <a:effectLst/>
                <a:latin typeface="Arial" pitchFamily="34" charset="0"/>
                <a:cs typeface="Arial" pitchFamily="34" charset="0"/>
              </a:rPr>
              <a:t>tatu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kraju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svi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intervjuisali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moju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sestru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Kada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dišli</a:t>
            </a:r>
            <a:r>
              <a:rPr kumimoji="0" lang="en-US" sz="1600" b="0" i="0" u="none" strike="noStrike" cap="none" normalizeH="0" baseline="0" dirty="0">
                <a:ln>
                  <a:noFill/>
                </a:ln>
                <a:solidFill>
                  <a:srgbClr val="222222"/>
                </a:solidFill>
                <a:effectLst/>
                <a:latin typeface="Arial" pitchFamily="34" charset="0"/>
                <a:cs typeface="Arial" pitchFamily="34" charset="0"/>
              </a:rPr>
              <a:t> do </a:t>
            </a:r>
            <a:r>
              <a:rPr kumimoji="0" lang="en-US" sz="1600" b="0" i="0" u="none" strike="noStrike" cap="none" normalizeH="0" baseline="0" dirty="0" err="1">
                <a:ln>
                  <a:noFill/>
                </a:ln>
                <a:solidFill>
                  <a:srgbClr val="222222"/>
                </a:solidFill>
                <a:effectLst/>
                <a:latin typeface="Arial" pitchFamily="34" charset="0"/>
                <a:cs typeface="Arial" pitchFamily="34" charset="0"/>
              </a:rPr>
              <a:t>dela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treba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izaberemo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fotografiju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nismo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mogli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se </a:t>
            </a:r>
            <a:r>
              <a:rPr kumimoji="0" lang="en-US" sz="1600" b="0" i="0" u="none" strike="noStrike" cap="none" normalizeH="0" baseline="0" dirty="0" err="1">
                <a:ln>
                  <a:noFill/>
                </a:ln>
                <a:solidFill>
                  <a:srgbClr val="222222"/>
                </a:solidFill>
                <a:effectLst/>
                <a:latin typeface="Arial" pitchFamily="34" charset="0"/>
                <a:cs typeface="Arial" pitchFamily="34" charset="0"/>
              </a:rPr>
              <a:t>složimo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između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dve</a:t>
            </a:r>
            <a:r>
              <a:rPr kumimoji="0" lang="en-US" sz="1600" b="0" i="0" u="none" strike="noStrike" cap="none" normalizeH="0" baseline="0" dirty="0">
                <a:ln>
                  <a:noFill/>
                </a:ln>
                <a:solidFill>
                  <a:srgbClr val="222222"/>
                </a:solidFill>
                <a:effectLst/>
                <a:latin typeface="Arial" pitchFamily="34" charset="0"/>
                <a:cs typeface="Arial" pitchFamily="34" charset="0"/>
              </a:rPr>
              <a:t>, pa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pričali</a:t>
            </a:r>
            <a:r>
              <a:rPr kumimoji="0" lang="en-US" sz="1600" b="0" i="0" u="none" strike="noStrike" cap="none" normalizeH="0" baseline="0" dirty="0">
                <a:ln>
                  <a:noFill/>
                </a:ln>
                <a:solidFill>
                  <a:srgbClr val="222222"/>
                </a:solidFill>
                <a:effectLst/>
                <a:latin typeface="Arial" pitchFamily="34" charset="0"/>
                <a:cs typeface="Arial" pitchFamily="34" charset="0"/>
              </a:rPr>
              <a:t> o </a:t>
            </a:r>
            <a:r>
              <a:rPr kumimoji="0" lang="en-US" sz="1600" b="0" i="0" u="none" strike="noStrike" cap="none" normalizeH="0" baseline="0" dirty="0" err="1">
                <a:ln>
                  <a:noFill/>
                </a:ln>
                <a:solidFill>
                  <a:srgbClr val="222222"/>
                </a:solidFill>
                <a:effectLst/>
                <a:latin typeface="Arial" pitchFamily="34" charset="0"/>
                <a:cs typeface="Arial" pitchFamily="34" charset="0"/>
              </a:rPr>
              <a:t>obema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fotografijama</a:t>
            </a:r>
            <a:r>
              <a:rPr kumimoji="0" lang="en-US" sz="1600" b="0" i="0" u="none" strike="noStrike" cap="none" normalizeH="0" baseline="0" dirty="0">
                <a:ln>
                  <a:noFill/>
                </a:ln>
                <a:solidFill>
                  <a:srgbClr val="222222"/>
                </a:solidFill>
                <a:effectLst/>
                <a:latin typeface="Arial" pitchFamily="34"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22222"/>
                </a:solidFill>
                <a:effectLst/>
                <a:latin typeface="Arial" pitchFamily="34" charset="0"/>
                <a:cs typeface="Arial" pitchFamily="34" charset="0"/>
              </a:rPr>
              <a:t>Na </a:t>
            </a:r>
            <a:r>
              <a:rPr kumimoji="0" lang="en-US" sz="1600" b="0" i="0" u="none" strike="noStrike" cap="none" normalizeH="0" baseline="0" dirty="0" err="1">
                <a:ln>
                  <a:noFill/>
                </a:ln>
                <a:solidFill>
                  <a:srgbClr val="222222"/>
                </a:solidFill>
                <a:effectLst/>
                <a:latin typeface="Arial" pitchFamily="34" charset="0"/>
                <a:cs typeface="Arial" pitchFamily="34" charset="0"/>
              </a:rPr>
              <a:t>kraju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smo</a:t>
            </a:r>
            <a:r>
              <a:rPr kumimoji="0" lang="en-US" sz="1600" b="0" i="0" u="none" strike="noStrike" cap="none" normalizeH="0" baseline="0" dirty="0">
                <a:ln>
                  <a:noFill/>
                </a:ln>
                <a:solidFill>
                  <a:srgbClr val="222222"/>
                </a:solidFill>
                <a:effectLst/>
                <a:latin typeface="Arial" pitchFamily="34" charset="0"/>
                <a:cs typeface="Arial" pitchFamily="34" charset="0"/>
              </a:rPr>
              <a:t> se </a:t>
            </a:r>
            <a:r>
              <a:rPr kumimoji="0" lang="en-US" sz="1600" b="0" i="0" u="none" strike="noStrike" cap="none" normalizeH="0" baseline="0" dirty="0" err="1">
                <a:ln>
                  <a:noFill/>
                </a:ln>
                <a:solidFill>
                  <a:srgbClr val="222222"/>
                </a:solidFill>
                <a:effectLst/>
                <a:latin typeface="Arial" pitchFamily="34" charset="0"/>
                <a:cs typeface="Arial" pitchFamily="34" charset="0"/>
              </a:rPr>
              <a:t>zagrlili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svi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zajedno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fotografisali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za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uspomenu</a:t>
            </a:r>
            <a:r>
              <a:rPr kumimoji="0" lang="en-US" sz="1600" b="0" i="0" u="none" strike="noStrike" cap="none" normalizeH="0" baseline="0" dirty="0">
                <a:ln>
                  <a:noFill/>
                </a:ln>
                <a:solidFill>
                  <a:srgbClr val="222222"/>
                </a:solidFill>
                <a:effectLst/>
                <a:latin typeface="Arial" pitchFamily="34" charset="0"/>
                <a:cs typeface="Arial" pitchFamily="34" charset="0"/>
              </a:rPr>
              <a:t>.</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222222"/>
                </a:solidFill>
                <a:effectLst/>
                <a:latin typeface="Arial" pitchFamily="34" charset="0"/>
                <a:cs typeface="Arial" pitchFamily="34" charset="0"/>
              </a:rPr>
              <a:t>Eto</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tako</a:t>
            </a:r>
            <a:r>
              <a:rPr kumimoji="0" lang="en-US" sz="1600" b="0" i="0" u="none" strike="noStrike" cap="none" normalizeH="0" baseline="0" dirty="0">
                <a:ln>
                  <a:noFill/>
                </a:ln>
                <a:solidFill>
                  <a:srgbClr val="222222"/>
                </a:solidFill>
                <a:effectLst/>
                <a:latin typeface="Arial" pitchFamily="34" charset="0"/>
                <a:cs typeface="Arial" pitchFamily="34" charset="0"/>
              </a:rPr>
              <a:t> je </a:t>
            </a:r>
            <a:r>
              <a:rPr kumimoji="0" lang="en-US" sz="1600" b="0" i="0" u="none" strike="noStrike" cap="none" normalizeH="0" baseline="0" dirty="0" err="1">
                <a:ln>
                  <a:noFill/>
                </a:ln>
                <a:solidFill>
                  <a:srgbClr val="222222"/>
                </a:solidFill>
                <a:effectLst/>
                <a:latin typeface="Arial" pitchFamily="34" charset="0"/>
                <a:cs typeface="Arial" pitchFamily="34" charset="0"/>
              </a:rPr>
              <a:t>izgledala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naša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radionica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Nadam</a:t>
            </a:r>
            <a:r>
              <a:rPr kumimoji="0" lang="en-US" sz="1600" b="0" i="0" u="none" strike="noStrike" cap="none" normalizeH="0" baseline="0" dirty="0">
                <a:ln>
                  <a:noFill/>
                </a:ln>
                <a:solidFill>
                  <a:srgbClr val="222222"/>
                </a:solidFill>
                <a:effectLst/>
                <a:latin typeface="Arial" pitchFamily="34" charset="0"/>
                <a:cs typeface="Arial" pitchFamily="34" charset="0"/>
              </a:rPr>
              <a:t> se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nisam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preterala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ovolikim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mejlom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ali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kada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jednom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krenem</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pričam</a:t>
            </a:r>
            <a:r>
              <a:rPr kumimoji="0" lang="en-US" sz="1600" b="0" i="0" u="none" strike="noStrike" cap="none" normalizeH="0" baseline="0" dirty="0">
                <a:ln>
                  <a:noFill/>
                </a:ln>
                <a:solidFill>
                  <a:srgbClr val="222222"/>
                </a:solidFill>
                <a:effectLst/>
                <a:latin typeface="Arial" pitchFamily="34" charset="0"/>
                <a:cs typeface="Arial" pitchFamily="34" charset="0"/>
              </a:rPr>
              <a:t>, ne </a:t>
            </a:r>
            <a:r>
              <a:rPr kumimoji="0" lang="en-US" sz="1600" b="0" i="0" u="none" strike="noStrike" cap="none" normalizeH="0" baseline="0" dirty="0" err="1">
                <a:ln>
                  <a:noFill/>
                </a:ln>
                <a:solidFill>
                  <a:srgbClr val="222222"/>
                </a:solidFill>
                <a:effectLst/>
                <a:latin typeface="Arial" pitchFamily="34" charset="0"/>
                <a:cs typeface="Arial" pitchFamily="34" charset="0"/>
              </a:rPr>
              <a:t>mogu</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da</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stanem</a:t>
            </a:r>
            <a:r>
              <a:rPr kumimoji="0" lang="en-US" sz="1600" b="0" i="0" u="none" strike="noStrike" cap="none" normalizeH="0" baseline="0" dirty="0">
                <a:ln>
                  <a:noFill/>
                </a:ln>
                <a:solidFill>
                  <a:srgbClr val="222222"/>
                </a:solidFill>
                <a:effectLst/>
                <a:latin typeface="Arial" pitchFamily="34" charset="0"/>
                <a:cs typeface="Arial" pitchFamily="34" charset="0"/>
              </a:rPr>
              <a:t>...  </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222222"/>
                </a:solidFill>
                <a:effectLst/>
                <a:latin typeface="Arial" pitchFamily="34" charset="0"/>
                <a:cs typeface="Arial" pitchFamily="34" charset="0"/>
              </a:rPr>
              <a:t>Veliki</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pozdrav</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od</a:t>
            </a:r>
            <a:r>
              <a:rPr kumimoji="0" lang="en-US" sz="1600" b="0" i="0" u="none" strike="noStrike" cap="none" normalizeH="0" baseline="0" dirty="0">
                <a:ln>
                  <a:noFill/>
                </a:ln>
                <a:solidFill>
                  <a:srgbClr val="222222"/>
                </a:solidFill>
                <a:effectLst/>
                <a:latin typeface="Arial" pitchFamily="34" charset="0"/>
                <a:cs typeface="Arial" pitchFamily="34" charset="0"/>
              </a:rPr>
              <a:t> </a:t>
            </a:r>
            <a:r>
              <a:rPr kumimoji="0" lang="en-US" sz="1600" b="0" i="0" u="none" strike="noStrike" cap="none" normalizeH="0" baseline="0" dirty="0" err="1">
                <a:ln>
                  <a:noFill/>
                </a:ln>
                <a:solidFill>
                  <a:srgbClr val="222222"/>
                </a:solidFill>
                <a:effectLst/>
                <a:latin typeface="Arial" pitchFamily="34" charset="0"/>
                <a:cs typeface="Arial" pitchFamily="34" charset="0"/>
              </a:rPr>
              <a:t>Neve</a:t>
            </a:r>
            <a:r>
              <a:rPr kumimoji="0" lang="en-US" sz="1600" b="0" i="0" u="none" strike="noStrike" cap="none" normalizeH="0" baseline="0" dirty="0" smtClean="0">
                <a:ln>
                  <a:noFill/>
                </a:ln>
                <a:solidFill>
                  <a:srgbClr val="222222"/>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222222"/>
                </a:solidFill>
                <a:effectLst/>
                <a:latin typeface="Arial" pitchFamily="34" charset="0"/>
                <a:cs typeface="Arial" pitchFamily="34" charset="0"/>
              </a:rPr>
              <a:t>Neva </a:t>
            </a:r>
            <a:r>
              <a:rPr kumimoji="0" lang="en-US" sz="1600" b="0" i="0" u="none" strike="noStrike" cap="none" normalizeH="0" baseline="0" dirty="0" err="1">
                <a:ln>
                  <a:noFill/>
                </a:ln>
                <a:solidFill>
                  <a:srgbClr val="222222"/>
                </a:solidFill>
                <a:effectLst/>
                <a:latin typeface="Arial" pitchFamily="34" charset="0"/>
                <a:cs typeface="Arial" pitchFamily="34" charset="0"/>
              </a:rPr>
              <a:t>Grujic</a:t>
            </a:r>
            <a:r>
              <a:rPr kumimoji="0" lang="en-US" sz="1600" b="0" i="0" u="none" strike="noStrike" cap="none" normalizeH="0" baseline="0" dirty="0">
                <a:ln>
                  <a:noFill/>
                </a:ln>
                <a:solidFill>
                  <a:srgbClr val="222222"/>
                </a:solidFill>
                <a:effectLst/>
                <a:latin typeface="Arial" pitchFamily="34" charset="0"/>
                <a:cs typeface="Arial" pitchFamily="34" charset="0"/>
              </a:rPr>
              <a:t> 6/5</a:t>
            </a:r>
          </a:p>
        </p:txBody>
      </p:sp>
      <p:pic>
        <p:nvPicPr>
          <p:cNvPr id="24580" name="Picture 4" descr="😃"/>
          <p:cNvPicPr>
            <a:picLocks noChangeAspect="1" noChangeArrowheads="1"/>
          </p:cNvPicPr>
          <p:nvPr/>
        </p:nvPicPr>
        <p:blipFill>
          <a:blip r:embed="rId2" cstate="print"/>
          <a:srcRect/>
          <a:stretch>
            <a:fillRect/>
          </a:stretch>
        </p:blipFill>
        <p:spPr bwMode="auto">
          <a:xfrm>
            <a:off x="15192375" y="885825"/>
            <a:ext cx="457200" cy="457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4038600" cy="6986528"/>
          </a:xfrm>
          <a:prstGeom prst="rect">
            <a:avLst/>
          </a:prstGeom>
        </p:spPr>
        <p:txBody>
          <a:bodyPr wrap="square">
            <a:spAutoFit/>
          </a:bodyPr>
          <a:lstStyle/>
          <a:p>
            <a:r>
              <a:rPr lang="sr-Cyrl-RS" sz="1600" dirty="0" smtClean="0"/>
              <a:t>    </a:t>
            </a:r>
            <a:r>
              <a:rPr lang="en-US" sz="1600" dirty="0" err="1" smtClean="0"/>
              <a:t>Utisci</a:t>
            </a:r>
            <a:r>
              <a:rPr lang="en-US" sz="1600" dirty="0" smtClean="0"/>
              <a:t> </a:t>
            </a:r>
            <a:r>
              <a:rPr lang="en-US" sz="1600" dirty="0" err="1"/>
              <a:t>sa</a:t>
            </a:r>
            <a:r>
              <a:rPr lang="en-US" sz="1600" dirty="0"/>
              <a:t> </a:t>
            </a:r>
            <a:r>
              <a:rPr lang="en-US" sz="1600" dirty="0" err="1"/>
              <a:t>radionice</a:t>
            </a:r>
            <a:r>
              <a:rPr lang="en-US" sz="1600" dirty="0"/>
              <a:t> ’’</a:t>
            </a:r>
            <a:r>
              <a:rPr lang="en-US" sz="1600" dirty="0" err="1"/>
              <a:t>Moja</a:t>
            </a:r>
            <a:r>
              <a:rPr lang="en-US" sz="1600" dirty="0"/>
              <a:t> </a:t>
            </a:r>
            <a:r>
              <a:rPr lang="en-US" sz="1600" dirty="0" err="1"/>
              <a:t>porodica</a:t>
            </a:r>
            <a:r>
              <a:rPr lang="en-US" sz="1600" dirty="0"/>
              <a:t> </a:t>
            </a:r>
            <a:r>
              <a:rPr lang="en-US" sz="1600" dirty="0" err="1"/>
              <a:t>i</a:t>
            </a:r>
            <a:r>
              <a:rPr lang="en-US" sz="1600" dirty="0"/>
              <a:t> </a:t>
            </a:r>
            <a:r>
              <a:rPr lang="en-US" sz="1600" dirty="0" err="1"/>
              <a:t>ja</a:t>
            </a:r>
            <a:r>
              <a:rPr lang="en-US" sz="1600" dirty="0" smtClean="0"/>
              <a:t>’’</a:t>
            </a:r>
            <a:endParaRPr lang="sr-Cyrl-RS" sz="1600" dirty="0" smtClean="0"/>
          </a:p>
          <a:p>
            <a:r>
              <a:rPr lang="en-US" sz="1600" dirty="0" smtClean="0"/>
              <a:t>                    Ana </a:t>
            </a:r>
            <a:r>
              <a:rPr lang="en-US" sz="1600" dirty="0" err="1" smtClean="0"/>
              <a:t>Petrovic</a:t>
            </a:r>
            <a:r>
              <a:rPr lang="en-US" sz="1600" dirty="0" smtClean="0"/>
              <a:t>  5/2</a:t>
            </a:r>
            <a:endParaRPr lang="en-US" sz="1600" dirty="0"/>
          </a:p>
          <a:p>
            <a:r>
              <a:rPr lang="en-US" sz="1600" dirty="0"/>
              <a:t> </a:t>
            </a:r>
          </a:p>
          <a:p>
            <a:r>
              <a:rPr lang="en-US" sz="1600" dirty="0" err="1"/>
              <a:t>Mislim</a:t>
            </a:r>
            <a:r>
              <a:rPr lang="en-US" sz="1600" dirty="0"/>
              <a:t> </a:t>
            </a:r>
            <a:r>
              <a:rPr lang="en-US" sz="1600" dirty="0" err="1"/>
              <a:t>da</a:t>
            </a:r>
            <a:r>
              <a:rPr lang="en-US" sz="1600" dirty="0"/>
              <a:t> je </a:t>
            </a:r>
            <a:r>
              <a:rPr lang="en-US" sz="1600" dirty="0" err="1"/>
              <a:t>svaka</a:t>
            </a:r>
            <a:r>
              <a:rPr lang="en-US" sz="1600" dirty="0"/>
              <a:t> </a:t>
            </a:r>
            <a:r>
              <a:rPr lang="en-US" sz="1600" dirty="0" err="1"/>
              <a:t>porodica</a:t>
            </a:r>
            <a:r>
              <a:rPr lang="en-US" sz="1600" dirty="0"/>
              <a:t> </a:t>
            </a:r>
            <a:r>
              <a:rPr lang="en-US" sz="1600" dirty="0" err="1"/>
              <a:t>jedinstvena</a:t>
            </a:r>
            <a:r>
              <a:rPr lang="en-US" sz="1600" dirty="0"/>
              <a:t> </a:t>
            </a:r>
            <a:r>
              <a:rPr lang="en-US" sz="1600" dirty="0" err="1"/>
              <a:t>na</a:t>
            </a:r>
            <a:r>
              <a:rPr lang="en-US" sz="1600" dirty="0"/>
              <a:t> </a:t>
            </a:r>
            <a:r>
              <a:rPr lang="en-US" sz="1600" dirty="0" err="1"/>
              <a:t>svoj</a:t>
            </a:r>
            <a:r>
              <a:rPr lang="en-US" sz="1600" dirty="0"/>
              <a:t> </a:t>
            </a:r>
            <a:r>
              <a:rPr lang="en-US" sz="1600" dirty="0" err="1"/>
              <a:t>način</a:t>
            </a:r>
            <a:r>
              <a:rPr lang="en-US" sz="1600" dirty="0"/>
              <a:t>.</a:t>
            </a:r>
          </a:p>
          <a:p>
            <a:r>
              <a:rPr lang="en-US" sz="1600" dirty="0" err="1"/>
              <a:t>Moju</a:t>
            </a:r>
            <a:r>
              <a:rPr lang="en-US" sz="1600" dirty="0"/>
              <a:t> </a:t>
            </a:r>
            <a:r>
              <a:rPr lang="en-US" sz="1600" dirty="0" err="1"/>
              <a:t>porodicu</a:t>
            </a:r>
            <a:r>
              <a:rPr lang="en-US" sz="1600" dirty="0"/>
              <a:t> </a:t>
            </a:r>
            <a:r>
              <a:rPr lang="en-US" sz="1600" dirty="0" err="1"/>
              <a:t>čine</a:t>
            </a:r>
            <a:r>
              <a:rPr lang="en-US" sz="1600" dirty="0"/>
              <a:t> 4 </a:t>
            </a:r>
            <a:r>
              <a:rPr lang="en-US" sz="1600" dirty="0" err="1"/>
              <a:t>clana</a:t>
            </a:r>
            <a:r>
              <a:rPr lang="en-US" sz="1600" dirty="0"/>
              <a:t>. To </a:t>
            </a:r>
            <a:r>
              <a:rPr lang="en-US" sz="1600" dirty="0" err="1"/>
              <a:t>su</a:t>
            </a:r>
            <a:r>
              <a:rPr lang="en-US" sz="1600" dirty="0"/>
              <a:t> </a:t>
            </a:r>
            <a:r>
              <a:rPr lang="en-US" sz="1600" dirty="0" err="1"/>
              <a:t>moji</a:t>
            </a:r>
            <a:r>
              <a:rPr lang="en-US" sz="1600" dirty="0"/>
              <a:t> mama </a:t>
            </a:r>
            <a:r>
              <a:rPr lang="en-US" sz="1600" dirty="0" err="1"/>
              <a:t>i</a:t>
            </a:r>
            <a:r>
              <a:rPr lang="en-US" sz="1600" dirty="0"/>
              <a:t> </a:t>
            </a:r>
            <a:r>
              <a:rPr lang="en-US" sz="1600" dirty="0" err="1"/>
              <a:t>tata</a:t>
            </a:r>
            <a:r>
              <a:rPr lang="en-US" sz="1600" dirty="0"/>
              <a:t>, </a:t>
            </a:r>
            <a:r>
              <a:rPr lang="en-US" sz="1600" dirty="0" err="1"/>
              <a:t>dve</a:t>
            </a:r>
            <a:r>
              <a:rPr lang="en-US" sz="1600" dirty="0"/>
              <a:t> </a:t>
            </a:r>
            <a:r>
              <a:rPr lang="en-US" sz="1600" dirty="0" err="1"/>
              <a:t>godine</a:t>
            </a:r>
            <a:r>
              <a:rPr lang="en-US" sz="1600" dirty="0"/>
              <a:t> </a:t>
            </a:r>
            <a:r>
              <a:rPr lang="en-US" sz="1600" dirty="0" err="1"/>
              <a:t>starija</a:t>
            </a:r>
            <a:r>
              <a:rPr lang="en-US" sz="1600" dirty="0"/>
              <a:t> </a:t>
            </a:r>
            <a:r>
              <a:rPr lang="en-US" sz="1600" dirty="0" err="1"/>
              <a:t>sestra</a:t>
            </a:r>
            <a:r>
              <a:rPr lang="en-US" sz="1600" dirty="0"/>
              <a:t> </a:t>
            </a:r>
            <a:r>
              <a:rPr lang="en-US" sz="1600" dirty="0" err="1"/>
              <a:t>i</a:t>
            </a:r>
            <a:r>
              <a:rPr lang="en-US" sz="1600" dirty="0"/>
              <a:t> </a:t>
            </a:r>
            <a:r>
              <a:rPr lang="en-US" sz="1600" dirty="0" err="1"/>
              <a:t>ja</a:t>
            </a:r>
            <a:r>
              <a:rPr lang="en-US" sz="1600" dirty="0"/>
              <a:t>. </a:t>
            </a:r>
            <a:r>
              <a:rPr lang="en-US" sz="1600" dirty="0" err="1"/>
              <a:t>Mislim</a:t>
            </a:r>
            <a:r>
              <a:rPr lang="en-US" sz="1600" dirty="0"/>
              <a:t> </a:t>
            </a:r>
            <a:r>
              <a:rPr lang="en-US" sz="1600" dirty="0" err="1"/>
              <a:t>da</a:t>
            </a:r>
            <a:r>
              <a:rPr lang="en-US" sz="1600" dirty="0"/>
              <a:t> </a:t>
            </a:r>
            <a:r>
              <a:rPr lang="en-US" sz="1600" dirty="0" err="1"/>
              <a:t>smo</a:t>
            </a:r>
            <a:r>
              <a:rPr lang="en-US" sz="1600" dirty="0"/>
              <a:t> mi </a:t>
            </a:r>
            <a:r>
              <a:rPr lang="en-US" sz="1600" dirty="0" err="1"/>
              <a:t>jedna</a:t>
            </a:r>
            <a:r>
              <a:rPr lang="en-US" sz="1600" dirty="0"/>
              <a:t> dobra </a:t>
            </a:r>
            <a:r>
              <a:rPr lang="en-US" sz="1600" dirty="0" err="1"/>
              <a:t>i</a:t>
            </a:r>
            <a:r>
              <a:rPr lang="en-US" sz="1600" dirty="0"/>
              <a:t> </a:t>
            </a:r>
            <a:r>
              <a:rPr lang="en-US" sz="1600" dirty="0" err="1"/>
              <a:t>složna</a:t>
            </a:r>
            <a:r>
              <a:rPr lang="en-US" sz="1600" dirty="0"/>
              <a:t> </a:t>
            </a:r>
            <a:r>
              <a:rPr lang="en-US" sz="1600" dirty="0" err="1"/>
              <a:t>porodica</a:t>
            </a:r>
            <a:r>
              <a:rPr lang="en-US" sz="1600" dirty="0"/>
              <a:t> </a:t>
            </a:r>
            <a:r>
              <a:rPr lang="en-US" sz="1600" dirty="0" err="1"/>
              <a:t>i</a:t>
            </a:r>
            <a:r>
              <a:rPr lang="en-US" sz="1600" dirty="0"/>
              <a:t> </a:t>
            </a:r>
            <a:r>
              <a:rPr lang="en-US" sz="1600" dirty="0" err="1"/>
              <a:t>da</a:t>
            </a:r>
            <a:r>
              <a:rPr lang="en-US" sz="1600" dirty="0"/>
              <a:t> se </a:t>
            </a:r>
            <a:r>
              <a:rPr lang="en-US" sz="1600" dirty="0" err="1"/>
              <a:t>puno</a:t>
            </a:r>
            <a:r>
              <a:rPr lang="en-US" sz="1600" dirty="0"/>
              <a:t> </a:t>
            </a:r>
            <a:r>
              <a:rPr lang="en-US" sz="1600" dirty="0" err="1"/>
              <a:t>volimo</a:t>
            </a:r>
            <a:r>
              <a:rPr lang="en-US" sz="1600" dirty="0"/>
              <a:t> </a:t>
            </a:r>
            <a:r>
              <a:rPr lang="en-US" sz="1600" dirty="0" err="1"/>
              <a:t>i</a:t>
            </a:r>
            <a:r>
              <a:rPr lang="en-US" sz="1600" dirty="0"/>
              <a:t> </a:t>
            </a:r>
            <a:r>
              <a:rPr lang="en-US" sz="1600" dirty="0" err="1"/>
              <a:t>podržavamo</a:t>
            </a:r>
            <a:r>
              <a:rPr lang="en-US" sz="1600" dirty="0"/>
              <a:t>, </a:t>
            </a:r>
            <a:r>
              <a:rPr lang="en-US" sz="1600" dirty="0" err="1"/>
              <a:t>što</a:t>
            </a:r>
            <a:r>
              <a:rPr lang="en-US" sz="1600" dirty="0"/>
              <a:t> </a:t>
            </a:r>
            <a:r>
              <a:rPr lang="en-US" sz="1600" dirty="0" err="1"/>
              <a:t>nam</a:t>
            </a:r>
            <a:r>
              <a:rPr lang="en-US" sz="1600" dirty="0"/>
              <a:t> je </a:t>
            </a:r>
            <a:r>
              <a:rPr lang="en-US" sz="1600" dirty="0" err="1"/>
              <a:t>pokazala</a:t>
            </a:r>
            <a:r>
              <a:rPr lang="en-US" sz="1600" dirty="0"/>
              <a:t> </a:t>
            </a:r>
            <a:r>
              <a:rPr lang="en-US" sz="1600" dirty="0" err="1"/>
              <a:t>i</a:t>
            </a:r>
            <a:r>
              <a:rPr lang="en-US" sz="1600" dirty="0"/>
              <a:t> ova </a:t>
            </a:r>
            <a:r>
              <a:rPr lang="en-US" sz="1600" dirty="0" err="1"/>
              <a:t>situacija</a:t>
            </a:r>
            <a:r>
              <a:rPr lang="en-US" sz="1600" dirty="0"/>
              <a:t> u </a:t>
            </a:r>
            <a:r>
              <a:rPr lang="en-US" sz="1600" dirty="0" err="1"/>
              <a:t>kojoj</a:t>
            </a:r>
            <a:r>
              <a:rPr lang="en-US" sz="1600" dirty="0"/>
              <a:t> </a:t>
            </a:r>
            <a:r>
              <a:rPr lang="en-US" sz="1600" dirty="0" err="1"/>
              <a:t>smo</a:t>
            </a:r>
            <a:r>
              <a:rPr lang="en-US" sz="1600" dirty="0"/>
              <a:t> se </a:t>
            </a:r>
            <a:r>
              <a:rPr lang="en-US" sz="1600" dirty="0" err="1"/>
              <a:t>svi</a:t>
            </a:r>
            <a:r>
              <a:rPr lang="en-US" sz="1600" dirty="0"/>
              <a:t> </a:t>
            </a:r>
            <a:r>
              <a:rPr lang="en-US" sz="1600" dirty="0" err="1"/>
              <a:t>iznenada</a:t>
            </a:r>
            <a:r>
              <a:rPr lang="en-US" sz="1600" dirty="0"/>
              <a:t> </a:t>
            </a:r>
            <a:r>
              <a:rPr lang="en-US" sz="1600" dirty="0" err="1"/>
              <a:t>našli</a:t>
            </a:r>
            <a:r>
              <a:rPr lang="en-US" sz="1600" dirty="0"/>
              <a:t>. </a:t>
            </a:r>
            <a:r>
              <a:rPr lang="en-US" sz="1600" dirty="0" err="1"/>
              <a:t>Odjednom</a:t>
            </a:r>
            <a:r>
              <a:rPr lang="en-US" sz="1600" dirty="0"/>
              <a:t> </a:t>
            </a:r>
            <a:r>
              <a:rPr lang="en-US" sz="1600" dirty="0" err="1"/>
              <a:t>kao</a:t>
            </a:r>
            <a:r>
              <a:rPr lang="en-US" sz="1600" dirty="0"/>
              <a:t> </a:t>
            </a:r>
            <a:r>
              <a:rPr lang="en-US" sz="1600" dirty="0" err="1"/>
              <a:t>da</a:t>
            </a:r>
            <a:r>
              <a:rPr lang="en-US" sz="1600" dirty="0"/>
              <a:t> je </a:t>
            </a:r>
            <a:r>
              <a:rPr lang="en-US" sz="1600" dirty="0" err="1"/>
              <a:t>vreme</a:t>
            </a:r>
            <a:r>
              <a:rPr lang="en-US" sz="1600" dirty="0"/>
              <a:t> </a:t>
            </a:r>
            <a:r>
              <a:rPr lang="en-US" sz="1600" dirty="0" err="1"/>
              <a:t>stalo</a:t>
            </a:r>
            <a:r>
              <a:rPr lang="en-US" sz="1600" dirty="0"/>
              <a:t> </a:t>
            </a:r>
            <a:r>
              <a:rPr lang="en-US" sz="1600" dirty="0" err="1"/>
              <a:t>i</a:t>
            </a:r>
            <a:r>
              <a:rPr lang="en-US" sz="1600" dirty="0"/>
              <a:t> </a:t>
            </a:r>
            <a:r>
              <a:rPr lang="en-US" sz="1600" dirty="0" err="1"/>
              <a:t>svi</a:t>
            </a:r>
            <a:r>
              <a:rPr lang="en-US" sz="1600" dirty="0"/>
              <a:t> </a:t>
            </a:r>
            <a:r>
              <a:rPr lang="en-US" sz="1600" dirty="0" err="1"/>
              <a:t>smo</a:t>
            </a:r>
            <a:r>
              <a:rPr lang="en-US" sz="1600" dirty="0"/>
              <a:t> </a:t>
            </a:r>
            <a:r>
              <a:rPr lang="en-US" sz="1600" dirty="0" err="1"/>
              <a:t>bili</a:t>
            </a:r>
            <a:r>
              <a:rPr lang="en-US" sz="1600" dirty="0"/>
              <a:t> </a:t>
            </a:r>
            <a:r>
              <a:rPr lang="en-US" sz="1600" dirty="0" err="1"/>
              <a:t>zatvoreni</a:t>
            </a:r>
            <a:r>
              <a:rPr lang="en-US" sz="1600" dirty="0"/>
              <a:t> u </a:t>
            </a:r>
            <a:r>
              <a:rPr lang="en-US" sz="1600" dirty="0" err="1"/>
              <a:t>kućama</a:t>
            </a:r>
            <a:r>
              <a:rPr lang="en-US" sz="1600" dirty="0"/>
              <a:t> </a:t>
            </a:r>
            <a:r>
              <a:rPr lang="en-US" sz="1600" dirty="0" err="1"/>
              <a:t>i</a:t>
            </a:r>
            <a:r>
              <a:rPr lang="en-US" sz="1600" dirty="0"/>
              <a:t> </a:t>
            </a:r>
            <a:r>
              <a:rPr lang="en-US" sz="1600" dirty="0" err="1"/>
              <a:t>počeli</a:t>
            </a:r>
            <a:r>
              <a:rPr lang="en-US" sz="1600" dirty="0"/>
              <a:t> </a:t>
            </a:r>
            <a:r>
              <a:rPr lang="en-US" sz="1600" dirty="0" err="1"/>
              <a:t>smo</a:t>
            </a:r>
            <a:r>
              <a:rPr lang="en-US" sz="1600" dirty="0"/>
              <a:t> </a:t>
            </a:r>
            <a:r>
              <a:rPr lang="en-US" sz="1600" dirty="0" err="1"/>
              <a:t>da</a:t>
            </a:r>
            <a:r>
              <a:rPr lang="en-US" sz="1600" dirty="0"/>
              <a:t> </a:t>
            </a:r>
            <a:r>
              <a:rPr lang="en-US" sz="1600" dirty="0" err="1"/>
              <a:t>vodimo</a:t>
            </a:r>
            <a:r>
              <a:rPr lang="en-US" sz="1600" dirty="0"/>
              <a:t> </a:t>
            </a:r>
            <a:r>
              <a:rPr lang="en-US" sz="1600" dirty="0" err="1"/>
              <a:t>neke</a:t>
            </a:r>
            <a:r>
              <a:rPr lang="en-US" sz="1600" dirty="0"/>
              <a:t> </a:t>
            </a:r>
            <a:r>
              <a:rPr lang="en-US" sz="1600" dirty="0" err="1"/>
              <a:t>druge</a:t>
            </a:r>
            <a:r>
              <a:rPr lang="en-US" sz="1600" dirty="0"/>
              <a:t>, </a:t>
            </a:r>
            <a:r>
              <a:rPr lang="en-US" sz="1600" dirty="0" err="1"/>
              <a:t>po</a:t>
            </a:r>
            <a:r>
              <a:rPr lang="en-US" sz="1600" dirty="0"/>
              <a:t> </a:t>
            </a:r>
            <a:r>
              <a:rPr lang="en-US" sz="1600" dirty="0" err="1"/>
              <a:t>malo</a:t>
            </a:r>
            <a:r>
              <a:rPr lang="en-US" sz="1600" dirty="0"/>
              <a:t> </a:t>
            </a:r>
            <a:r>
              <a:rPr lang="en-US" sz="1600" dirty="0" err="1"/>
              <a:t>virutelne</a:t>
            </a:r>
            <a:r>
              <a:rPr lang="en-US" sz="1600" dirty="0"/>
              <a:t> </a:t>
            </a:r>
            <a:r>
              <a:rPr lang="en-US" sz="1600" dirty="0" err="1"/>
              <a:t>živote</a:t>
            </a:r>
            <a:r>
              <a:rPr lang="en-US" sz="1600" dirty="0"/>
              <a:t>. Sa </a:t>
            </a:r>
            <a:r>
              <a:rPr lang="en-US" sz="1600" dirty="0" err="1"/>
              <a:t>svih</a:t>
            </a:r>
            <a:r>
              <a:rPr lang="en-US" sz="1600" dirty="0"/>
              <a:t> </a:t>
            </a:r>
            <a:r>
              <a:rPr lang="en-US" sz="1600" dirty="0" err="1"/>
              <a:t>strana</a:t>
            </a:r>
            <a:r>
              <a:rPr lang="en-US" sz="1600" dirty="0"/>
              <a:t> </a:t>
            </a:r>
            <a:r>
              <a:rPr lang="en-US" sz="1600" dirty="0" err="1"/>
              <a:t>dopirale</a:t>
            </a:r>
            <a:r>
              <a:rPr lang="en-US" sz="1600" dirty="0"/>
              <a:t> </a:t>
            </a:r>
            <a:r>
              <a:rPr lang="en-US" sz="1600" dirty="0" err="1"/>
              <a:t>su</a:t>
            </a:r>
            <a:r>
              <a:rPr lang="en-US" sz="1600" dirty="0"/>
              <a:t> </a:t>
            </a:r>
            <a:r>
              <a:rPr lang="en-US" sz="1600" dirty="0" err="1"/>
              <a:t>informacije</a:t>
            </a:r>
            <a:r>
              <a:rPr lang="en-US" sz="1600" dirty="0"/>
              <a:t> o </a:t>
            </a:r>
            <a:r>
              <a:rPr lang="en-US" sz="1600" dirty="0" err="1"/>
              <a:t>korona</a:t>
            </a:r>
            <a:r>
              <a:rPr lang="en-US" sz="1600" dirty="0"/>
              <a:t> </a:t>
            </a:r>
            <a:r>
              <a:rPr lang="en-US" sz="1600" dirty="0" err="1"/>
              <a:t>virusu</a:t>
            </a:r>
            <a:r>
              <a:rPr lang="en-US" sz="1600" dirty="0"/>
              <a:t>, a </a:t>
            </a:r>
            <a:r>
              <a:rPr lang="en-US" sz="1600" dirty="0" err="1"/>
              <a:t>odlazak</a:t>
            </a:r>
            <a:r>
              <a:rPr lang="en-US" sz="1600" dirty="0"/>
              <a:t> u </a:t>
            </a:r>
            <a:r>
              <a:rPr lang="en-US" sz="1600" dirty="0" err="1"/>
              <a:t>školu</a:t>
            </a:r>
            <a:r>
              <a:rPr lang="en-US" sz="1600" dirty="0"/>
              <a:t> </a:t>
            </a:r>
            <a:r>
              <a:rPr lang="en-US" sz="1600" dirty="0" err="1"/>
              <a:t>i</a:t>
            </a:r>
            <a:r>
              <a:rPr lang="en-US" sz="1600" dirty="0"/>
              <a:t> </a:t>
            </a:r>
            <a:r>
              <a:rPr lang="en-US" sz="1600" dirty="0" err="1"/>
              <a:t>druženje</a:t>
            </a:r>
            <a:r>
              <a:rPr lang="en-US" sz="1600" dirty="0"/>
              <a:t> </a:t>
            </a:r>
            <a:r>
              <a:rPr lang="en-US" sz="1600" dirty="0" err="1"/>
              <a:t>sa</a:t>
            </a:r>
            <a:r>
              <a:rPr lang="en-US" sz="1600" dirty="0"/>
              <a:t> </a:t>
            </a:r>
            <a:r>
              <a:rPr lang="en-US" sz="1600" dirty="0" err="1"/>
              <a:t>drugarima</a:t>
            </a:r>
            <a:r>
              <a:rPr lang="en-US" sz="1600" dirty="0"/>
              <a:t>, </a:t>
            </a:r>
            <a:r>
              <a:rPr lang="en-US" sz="1600" dirty="0" err="1"/>
              <a:t>sportske</a:t>
            </a:r>
            <a:r>
              <a:rPr lang="en-US" sz="1600" dirty="0"/>
              <a:t> </a:t>
            </a:r>
            <a:r>
              <a:rPr lang="en-US" sz="1600" dirty="0" err="1"/>
              <a:t>aktivnosti</a:t>
            </a:r>
            <a:r>
              <a:rPr lang="en-US" sz="1600" dirty="0"/>
              <a:t>, </a:t>
            </a:r>
            <a:r>
              <a:rPr lang="en-US" sz="1600" dirty="0" err="1"/>
              <a:t>zamenili</a:t>
            </a:r>
            <a:r>
              <a:rPr lang="en-US" sz="1600" dirty="0"/>
              <a:t> </a:t>
            </a:r>
            <a:r>
              <a:rPr lang="en-US" sz="1600" dirty="0" err="1"/>
              <a:t>su</a:t>
            </a:r>
            <a:r>
              <a:rPr lang="en-US" sz="1600" dirty="0"/>
              <a:t> </a:t>
            </a:r>
            <a:r>
              <a:rPr lang="en-US" sz="1600" dirty="0" err="1"/>
              <a:t>časovi</a:t>
            </a:r>
            <a:r>
              <a:rPr lang="en-US" sz="1600" dirty="0"/>
              <a:t> </a:t>
            </a:r>
            <a:r>
              <a:rPr lang="en-US" sz="1600" dirty="0" err="1"/>
              <a:t>sa</a:t>
            </a:r>
            <a:r>
              <a:rPr lang="en-US" sz="1600" dirty="0"/>
              <a:t> </a:t>
            </a:r>
            <a:r>
              <a:rPr lang="en-US" sz="1600" dirty="0" err="1"/>
              <a:t>televizije</a:t>
            </a:r>
            <a:r>
              <a:rPr lang="en-US" sz="1600" dirty="0"/>
              <a:t> </a:t>
            </a:r>
            <a:r>
              <a:rPr lang="en-US" sz="1600" dirty="0" err="1"/>
              <a:t>i</a:t>
            </a:r>
            <a:r>
              <a:rPr lang="en-US" sz="1600" dirty="0"/>
              <a:t> </a:t>
            </a:r>
            <a:r>
              <a:rPr lang="en-US" sz="1600" dirty="0" err="1"/>
              <a:t>kompjutera</a:t>
            </a:r>
            <a:r>
              <a:rPr lang="en-US" sz="1600" dirty="0"/>
              <a:t> </a:t>
            </a:r>
            <a:r>
              <a:rPr lang="en-US" sz="1600" dirty="0" err="1"/>
              <a:t>i</a:t>
            </a:r>
            <a:r>
              <a:rPr lang="en-US" sz="1600" dirty="0"/>
              <a:t> </a:t>
            </a:r>
            <a:r>
              <a:rPr lang="en-US" sz="1600" dirty="0" err="1"/>
              <a:t>komunikacija</a:t>
            </a:r>
            <a:r>
              <a:rPr lang="en-US" sz="1600" dirty="0"/>
              <a:t> </a:t>
            </a:r>
            <a:r>
              <a:rPr lang="en-US" sz="1600" dirty="0" err="1"/>
              <a:t>preko</a:t>
            </a:r>
            <a:r>
              <a:rPr lang="en-US" sz="1600" dirty="0"/>
              <a:t> </a:t>
            </a:r>
            <a:r>
              <a:rPr lang="en-US" sz="1600" dirty="0" err="1"/>
              <a:t>društvenih</a:t>
            </a:r>
            <a:r>
              <a:rPr lang="en-US" sz="1600" dirty="0"/>
              <a:t> </a:t>
            </a:r>
            <a:r>
              <a:rPr lang="en-US" sz="1600" dirty="0" err="1"/>
              <a:t>mreza</a:t>
            </a:r>
            <a:r>
              <a:rPr lang="en-US" sz="1600" dirty="0"/>
              <a:t>. U </a:t>
            </a:r>
            <a:r>
              <a:rPr lang="en-US" sz="1600" dirty="0" err="1"/>
              <a:t>takvoj</a:t>
            </a:r>
            <a:r>
              <a:rPr lang="en-US" sz="1600" dirty="0"/>
              <a:t> </a:t>
            </a:r>
            <a:r>
              <a:rPr lang="en-US" sz="1600" dirty="0" err="1"/>
              <a:t>situaciji</a:t>
            </a:r>
            <a:r>
              <a:rPr lang="en-US" sz="1600" dirty="0"/>
              <a:t> </a:t>
            </a:r>
            <a:r>
              <a:rPr lang="en-US" sz="1600" dirty="0" err="1"/>
              <a:t>moja</a:t>
            </a:r>
            <a:r>
              <a:rPr lang="en-US" sz="1600" dirty="0"/>
              <a:t> </a:t>
            </a:r>
            <a:r>
              <a:rPr lang="en-US" sz="1600" dirty="0" err="1"/>
              <a:t>porodica</a:t>
            </a:r>
            <a:r>
              <a:rPr lang="en-US" sz="1600" dirty="0"/>
              <a:t> je </a:t>
            </a:r>
            <a:r>
              <a:rPr lang="en-US" sz="1600" dirty="0" err="1"/>
              <a:t>meni</a:t>
            </a:r>
            <a:r>
              <a:rPr lang="en-US" sz="1600" dirty="0"/>
              <a:t> </a:t>
            </a:r>
            <a:r>
              <a:rPr lang="en-US" sz="1600" dirty="0" err="1"/>
              <a:t>pružila</a:t>
            </a:r>
            <a:r>
              <a:rPr lang="en-US" sz="1600" dirty="0"/>
              <a:t> </a:t>
            </a:r>
            <a:r>
              <a:rPr lang="en-US" sz="1600" dirty="0" err="1"/>
              <a:t>veliku</a:t>
            </a:r>
            <a:r>
              <a:rPr lang="en-US" sz="1600" dirty="0"/>
              <a:t> </a:t>
            </a:r>
            <a:r>
              <a:rPr lang="en-US" sz="1600" dirty="0" err="1"/>
              <a:t>podršku</a:t>
            </a:r>
            <a:r>
              <a:rPr lang="en-US" sz="1600" dirty="0"/>
              <a:t> </a:t>
            </a:r>
            <a:r>
              <a:rPr lang="en-US" sz="1600" dirty="0" err="1"/>
              <a:t>da</a:t>
            </a:r>
            <a:r>
              <a:rPr lang="en-US" sz="1600" dirty="0"/>
              <a:t> se </a:t>
            </a:r>
            <a:r>
              <a:rPr lang="en-US" sz="1600" dirty="0" err="1"/>
              <a:t>prilagodim</a:t>
            </a:r>
            <a:r>
              <a:rPr lang="en-US" sz="1600" dirty="0"/>
              <a:t> </a:t>
            </a:r>
            <a:r>
              <a:rPr lang="en-US" sz="1600" dirty="0" err="1"/>
              <a:t>novim</a:t>
            </a:r>
            <a:r>
              <a:rPr lang="en-US" sz="1600" dirty="0"/>
              <a:t> </a:t>
            </a:r>
            <a:r>
              <a:rPr lang="en-US" sz="1600" dirty="0" err="1"/>
              <a:t>uslovima</a:t>
            </a:r>
            <a:r>
              <a:rPr lang="en-US" sz="1600" dirty="0"/>
              <a:t> </a:t>
            </a:r>
            <a:r>
              <a:rPr lang="en-US" sz="1600" dirty="0" err="1"/>
              <a:t>i</a:t>
            </a:r>
            <a:r>
              <a:rPr lang="en-US" sz="1600" dirty="0"/>
              <a:t> </a:t>
            </a:r>
            <a:r>
              <a:rPr lang="en-US" sz="1600" dirty="0" err="1"/>
              <a:t>da</a:t>
            </a:r>
            <a:r>
              <a:rPr lang="en-US" sz="1600" dirty="0"/>
              <a:t> </a:t>
            </a:r>
            <a:r>
              <a:rPr lang="en-US" sz="1600" dirty="0" err="1"/>
              <a:t>razmišljem</a:t>
            </a:r>
            <a:r>
              <a:rPr lang="en-US" sz="1600" dirty="0"/>
              <a:t> </a:t>
            </a:r>
            <a:r>
              <a:rPr lang="en-US" sz="1600" dirty="0" err="1"/>
              <a:t>pozitivno</a:t>
            </a:r>
            <a:r>
              <a:rPr lang="en-US" sz="1600" dirty="0"/>
              <a:t> u </a:t>
            </a:r>
            <a:r>
              <a:rPr lang="en-US" sz="1600" dirty="0" err="1"/>
              <a:t>ovakvoj</a:t>
            </a:r>
            <a:r>
              <a:rPr lang="en-US" sz="1600" dirty="0"/>
              <a:t> </a:t>
            </a:r>
            <a:r>
              <a:rPr lang="en-US" sz="1600" dirty="0" err="1"/>
              <a:t>situaciji</a:t>
            </a:r>
            <a:r>
              <a:rPr lang="en-US" sz="1600" dirty="0"/>
              <a:t>. </a:t>
            </a:r>
            <a:r>
              <a:rPr lang="en-US" sz="1600" dirty="0" err="1"/>
              <a:t>Jedan</a:t>
            </a:r>
            <a:r>
              <a:rPr lang="en-US" sz="1600" dirty="0"/>
              <a:t> </a:t>
            </a:r>
            <a:r>
              <a:rPr lang="en-US" sz="1600" dirty="0" err="1"/>
              <a:t>od</a:t>
            </a:r>
            <a:r>
              <a:rPr lang="en-US" sz="1600" dirty="0"/>
              <a:t> </a:t>
            </a:r>
            <a:r>
              <a:rPr lang="en-US" sz="1600" dirty="0" err="1"/>
              <a:t>zabavnih</a:t>
            </a:r>
            <a:r>
              <a:rPr lang="en-US" sz="1600" dirty="0"/>
              <a:t> </a:t>
            </a:r>
            <a:r>
              <a:rPr lang="en-US" sz="1600" dirty="0" err="1"/>
              <a:t>trenutaka</a:t>
            </a:r>
            <a:r>
              <a:rPr lang="en-US" sz="1600" dirty="0"/>
              <a:t> je bio </a:t>
            </a:r>
            <a:r>
              <a:rPr lang="en-US" sz="1600" dirty="0" err="1"/>
              <a:t>dan</a:t>
            </a:r>
            <a:r>
              <a:rPr lang="en-US" sz="1600" dirty="0"/>
              <a:t> </a:t>
            </a:r>
            <a:r>
              <a:rPr lang="en-US" sz="1600" dirty="0" err="1"/>
              <a:t>kada</a:t>
            </a:r>
            <a:r>
              <a:rPr lang="en-US" sz="1600" dirty="0"/>
              <a:t> </a:t>
            </a:r>
            <a:r>
              <a:rPr lang="en-US" sz="1600" dirty="0" err="1"/>
              <a:t>smo</a:t>
            </a:r>
            <a:r>
              <a:rPr lang="en-US" sz="1600" dirty="0"/>
              <a:t> se </a:t>
            </a:r>
            <a:r>
              <a:rPr lang="en-US" sz="1600" dirty="0" err="1"/>
              <a:t>svi</a:t>
            </a:r>
            <a:r>
              <a:rPr lang="en-US" sz="1600" dirty="0"/>
              <a:t> </a:t>
            </a:r>
            <a:r>
              <a:rPr lang="en-US" sz="1600" dirty="0" err="1"/>
              <a:t>okupili</a:t>
            </a:r>
            <a:r>
              <a:rPr lang="en-US" sz="1600" dirty="0"/>
              <a:t> </a:t>
            </a:r>
            <a:r>
              <a:rPr lang="en-US" sz="1600" dirty="0" err="1"/>
              <a:t>i</a:t>
            </a:r>
            <a:r>
              <a:rPr lang="en-US" sz="1600" dirty="0"/>
              <a:t> </a:t>
            </a:r>
            <a:r>
              <a:rPr lang="en-US" sz="1600" dirty="0" err="1"/>
              <a:t>pričali</a:t>
            </a:r>
            <a:r>
              <a:rPr lang="en-US" sz="1600" dirty="0"/>
              <a:t> o </a:t>
            </a:r>
            <a:r>
              <a:rPr lang="en-US" sz="1600" dirty="0" err="1"/>
              <a:t>našim</a:t>
            </a:r>
            <a:r>
              <a:rPr lang="en-US" sz="1600" dirty="0"/>
              <a:t> </a:t>
            </a:r>
            <a:r>
              <a:rPr lang="en-US" sz="1600" dirty="0" err="1"/>
              <a:t>uspomenama</a:t>
            </a:r>
            <a:r>
              <a:rPr lang="en-US" sz="1600" dirty="0"/>
              <a:t>, </a:t>
            </a:r>
            <a:r>
              <a:rPr lang="en-US" sz="1600" dirty="0" err="1"/>
              <a:t>danu</a:t>
            </a:r>
            <a:r>
              <a:rPr lang="en-US" sz="1600" dirty="0"/>
              <a:t> </a:t>
            </a:r>
            <a:r>
              <a:rPr lang="en-US" sz="1600" dirty="0" err="1"/>
              <a:t>kada</a:t>
            </a:r>
            <a:r>
              <a:rPr lang="en-US" sz="1600" dirty="0"/>
              <a:t> </a:t>
            </a:r>
            <a:r>
              <a:rPr lang="en-US" sz="1600" dirty="0" err="1"/>
              <a:t>smo</a:t>
            </a:r>
            <a:r>
              <a:rPr lang="en-US" sz="1600" dirty="0"/>
              <a:t> se </a:t>
            </a:r>
            <a:r>
              <a:rPr lang="en-US" sz="1600" dirty="0" err="1"/>
              <a:t>sestra</a:t>
            </a:r>
            <a:r>
              <a:rPr lang="en-US" sz="1600" dirty="0"/>
              <a:t> </a:t>
            </a:r>
            <a:r>
              <a:rPr lang="en-US" sz="1600" dirty="0" err="1"/>
              <a:t>i</a:t>
            </a:r>
            <a:r>
              <a:rPr lang="en-US" sz="1600" dirty="0"/>
              <a:t> </a:t>
            </a:r>
            <a:r>
              <a:rPr lang="en-US" sz="1600" dirty="0" err="1" smtClean="0"/>
              <a:t>ja</a:t>
            </a:r>
            <a:r>
              <a:rPr lang="en-US" sz="1600" dirty="0" smtClean="0"/>
              <a:t> </a:t>
            </a:r>
            <a:r>
              <a:rPr lang="en-US" sz="1600" dirty="0" err="1" smtClean="0"/>
              <a:t>rodile</a:t>
            </a:r>
            <a:r>
              <a:rPr lang="en-US" sz="1600" dirty="0" smtClean="0"/>
              <a:t>, </a:t>
            </a:r>
            <a:r>
              <a:rPr lang="en-US" sz="1600" dirty="0" err="1" smtClean="0"/>
              <a:t>ko</a:t>
            </a:r>
            <a:r>
              <a:rPr lang="en-US" sz="1600" dirty="0" smtClean="0"/>
              <a:t> </a:t>
            </a:r>
            <a:r>
              <a:rPr lang="en-US" sz="1600" dirty="0" err="1" smtClean="0"/>
              <a:t>nam</a:t>
            </a:r>
            <a:r>
              <a:rPr lang="en-US" sz="1600" dirty="0" smtClean="0"/>
              <a:t> je </a:t>
            </a:r>
            <a:r>
              <a:rPr lang="en-US" sz="1600" dirty="0" err="1" smtClean="0"/>
              <a:t>dao</a:t>
            </a:r>
            <a:r>
              <a:rPr lang="en-US" sz="1600" dirty="0" smtClean="0"/>
              <a:t> </a:t>
            </a:r>
            <a:r>
              <a:rPr lang="en-US" sz="1600" dirty="0" err="1" smtClean="0"/>
              <a:t>imena</a:t>
            </a:r>
            <a:r>
              <a:rPr lang="en-US" sz="1600" dirty="0" smtClean="0"/>
              <a:t> </a:t>
            </a:r>
            <a:r>
              <a:rPr lang="en-US" sz="1600" dirty="0" err="1" smtClean="0"/>
              <a:t>i</a:t>
            </a:r>
            <a:r>
              <a:rPr lang="en-US" sz="1600" dirty="0" smtClean="0"/>
              <a:t> </a:t>
            </a:r>
            <a:r>
              <a:rPr lang="en-US" sz="1600" dirty="0" err="1" smtClean="0"/>
              <a:t>zasto</a:t>
            </a:r>
            <a:r>
              <a:rPr lang="en-US" sz="1600" dirty="0" smtClean="0"/>
              <a:t>, </a:t>
            </a:r>
            <a:r>
              <a:rPr lang="en-US" sz="1600" dirty="0" err="1" smtClean="0"/>
              <a:t>našim</a:t>
            </a:r>
            <a:r>
              <a:rPr lang="en-US" sz="1600" dirty="0" smtClean="0"/>
              <a:t> </a:t>
            </a:r>
            <a:r>
              <a:rPr lang="en-US" sz="1600" dirty="0" err="1" smtClean="0"/>
              <a:t>takmičenjima</a:t>
            </a:r>
            <a:r>
              <a:rPr lang="en-US" sz="1600" dirty="0" smtClean="0"/>
              <a:t>, </a:t>
            </a:r>
            <a:r>
              <a:rPr lang="en-US" sz="1600" dirty="0" err="1" smtClean="0"/>
              <a:t>smešnim</a:t>
            </a:r>
            <a:r>
              <a:rPr lang="en-US" sz="1600" dirty="0" smtClean="0"/>
              <a:t> </a:t>
            </a:r>
            <a:r>
              <a:rPr lang="en-US" sz="1600" dirty="0" err="1" smtClean="0"/>
              <a:t>situacijama</a:t>
            </a:r>
            <a:r>
              <a:rPr lang="en-US" sz="1600" dirty="0" smtClean="0"/>
              <a:t>, </a:t>
            </a:r>
            <a:r>
              <a:rPr lang="en-US" sz="1600" dirty="0" err="1" smtClean="0"/>
              <a:t>letovanjima</a:t>
            </a:r>
            <a:r>
              <a:rPr lang="en-US" sz="1600" dirty="0" smtClean="0"/>
              <a:t>, </a:t>
            </a:r>
            <a:r>
              <a:rPr lang="en-US" sz="1600" dirty="0" err="1" smtClean="0"/>
              <a:t>zimovanjima</a:t>
            </a:r>
            <a:r>
              <a:rPr lang="en-US" sz="1600" dirty="0" smtClean="0"/>
              <a:t>..</a:t>
            </a:r>
            <a:endParaRPr lang="en-US" sz="1600" dirty="0"/>
          </a:p>
          <a:p>
            <a:r>
              <a:rPr lang="en-US" sz="1600" dirty="0"/>
              <a:t/>
            </a:r>
            <a:br>
              <a:rPr lang="en-US" sz="1600" dirty="0"/>
            </a:br>
            <a:endParaRPr lang="en-US" sz="1600" dirty="0"/>
          </a:p>
        </p:txBody>
      </p:sp>
      <p:sp>
        <p:nvSpPr>
          <p:cNvPr id="3" name="Rectangle 2"/>
          <p:cNvSpPr/>
          <p:nvPr/>
        </p:nvSpPr>
        <p:spPr>
          <a:xfrm>
            <a:off x="5105400" y="381000"/>
            <a:ext cx="3124200" cy="6494085"/>
          </a:xfrm>
          <a:prstGeom prst="rect">
            <a:avLst/>
          </a:prstGeom>
        </p:spPr>
        <p:txBody>
          <a:bodyPr wrap="square">
            <a:spAutoFit/>
          </a:bodyPr>
          <a:lstStyle/>
          <a:p>
            <a:r>
              <a:rPr lang="en-US" sz="1600" dirty="0" err="1" smtClean="0"/>
              <a:t>Gledali</a:t>
            </a:r>
            <a:r>
              <a:rPr lang="en-US" sz="1600" dirty="0" smtClean="0"/>
              <a:t> </a:t>
            </a:r>
            <a:r>
              <a:rPr lang="en-US" sz="1600" dirty="0" err="1" smtClean="0"/>
              <a:t>smo</a:t>
            </a:r>
            <a:r>
              <a:rPr lang="en-US" sz="1600" dirty="0" smtClean="0"/>
              <a:t> </a:t>
            </a:r>
            <a:r>
              <a:rPr lang="en-US" sz="1600" dirty="0" err="1" smtClean="0"/>
              <a:t>i</a:t>
            </a:r>
            <a:r>
              <a:rPr lang="en-US" sz="1600" dirty="0" smtClean="0"/>
              <a:t> </a:t>
            </a:r>
            <a:r>
              <a:rPr lang="en-US" sz="1600" dirty="0" err="1" smtClean="0"/>
              <a:t>slike</a:t>
            </a:r>
            <a:r>
              <a:rPr lang="en-US" sz="1600" dirty="0" smtClean="0"/>
              <a:t> </a:t>
            </a:r>
            <a:r>
              <a:rPr lang="en-US" sz="1600" dirty="0" err="1" smtClean="0"/>
              <a:t>iz</a:t>
            </a:r>
            <a:r>
              <a:rPr lang="en-US" sz="1600" dirty="0" smtClean="0"/>
              <a:t> </a:t>
            </a:r>
            <a:r>
              <a:rPr lang="en-US" sz="1600" dirty="0" err="1" smtClean="0"/>
              <a:t>detinjstva</a:t>
            </a:r>
            <a:r>
              <a:rPr lang="en-US" sz="1600" dirty="0" smtClean="0"/>
              <a:t> </a:t>
            </a:r>
            <a:r>
              <a:rPr lang="en-US" sz="1600" dirty="0" err="1" smtClean="0"/>
              <a:t>i</a:t>
            </a:r>
            <a:r>
              <a:rPr lang="en-US" sz="1600" dirty="0" smtClean="0"/>
              <a:t> </a:t>
            </a:r>
            <a:r>
              <a:rPr lang="en-US" sz="1600" dirty="0" err="1" smtClean="0"/>
              <a:t>smešno</a:t>
            </a:r>
            <a:r>
              <a:rPr lang="en-US" sz="1600" dirty="0" smtClean="0"/>
              <a:t> mi je </a:t>
            </a:r>
            <a:r>
              <a:rPr lang="en-US" sz="1600" dirty="0" err="1" smtClean="0"/>
              <a:t>bilo</a:t>
            </a:r>
            <a:r>
              <a:rPr lang="en-US" sz="1600" dirty="0" smtClean="0"/>
              <a:t> </a:t>
            </a:r>
            <a:r>
              <a:rPr lang="en-US" sz="1600" dirty="0" err="1" smtClean="0"/>
              <a:t>kada</a:t>
            </a:r>
            <a:r>
              <a:rPr lang="en-US" sz="1600" dirty="0" smtClean="0"/>
              <a:t> </a:t>
            </a:r>
            <a:r>
              <a:rPr lang="en-US" sz="1600" dirty="0" err="1" smtClean="0"/>
              <a:t>sam</a:t>
            </a:r>
            <a:r>
              <a:rPr lang="en-US" sz="1600" dirty="0" smtClean="0"/>
              <a:t> </a:t>
            </a:r>
            <a:r>
              <a:rPr lang="en-US" sz="1600" dirty="0" err="1" smtClean="0"/>
              <a:t>videla</a:t>
            </a:r>
            <a:r>
              <a:rPr lang="en-US" sz="1600" dirty="0" smtClean="0"/>
              <a:t> </a:t>
            </a:r>
            <a:r>
              <a:rPr lang="en-US" sz="1600" dirty="0" err="1" smtClean="0"/>
              <a:t>koliko</a:t>
            </a:r>
            <a:r>
              <a:rPr lang="en-US" sz="1600" dirty="0" smtClean="0"/>
              <a:t> </a:t>
            </a:r>
            <a:r>
              <a:rPr lang="en-US" sz="1600" dirty="0" err="1" smtClean="0"/>
              <a:t>smo</a:t>
            </a:r>
            <a:r>
              <a:rPr lang="en-US" sz="1600" dirty="0" smtClean="0"/>
              <a:t> se </a:t>
            </a:r>
            <a:r>
              <a:rPr lang="en-US" sz="1600" dirty="0" err="1" smtClean="0"/>
              <a:t>svi</a:t>
            </a:r>
            <a:r>
              <a:rPr lang="en-US" sz="1600" dirty="0" smtClean="0"/>
              <a:t> </a:t>
            </a:r>
            <a:r>
              <a:rPr lang="en-US" sz="1600" dirty="0" err="1" smtClean="0"/>
              <a:t>zapravo</a:t>
            </a:r>
            <a:r>
              <a:rPr lang="en-US" sz="1600" dirty="0" smtClean="0"/>
              <a:t> </a:t>
            </a:r>
            <a:r>
              <a:rPr lang="en-US" sz="1600" dirty="0" err="1" smtClean="0"/>
              <a:t>promenili</a:t>
            </a:r>
            <a:r>
              <a:rPr lang="en-US" sz="1600" dirty="0" smtClean="0"/>
              <a:t> </a:t>
            </a:r>
            <a:r>
              <a:rPr lang="en-US" sz="1600" dirty="0" err="1" smtClean="0"/>
              <a:t>i</a:t>
            </a:r>
            <a:r>
              <a:rPr lang="en-US" sz="1600" dirty="0" smtClean="0"/>
              <a:t> </a:t>
            </a:r>
            <a:r>
              <a:rPr lang="en-US" sz="1600" dirty="0" err="1" smtClean="0"/>
              <a:t>koliko</a:t>
            </a:r>
            <a:r>
              <a:rPr lang="en-US" sz="1600" dirty="0" smtClean="0"/>
              <a:t> </a:t>
            </a:r>
            <a:r>
              <a:rPr lang="en-US" sz="1600" dirty="0" err="1" smtClean="0"/>
              <a:t>smo</a:t>
            </a:r>
            <a:r>
              <a:rPr lang="en-US" sz="1600" dirty="0" smtClean="0"/>
              <a:t>  </a:t>
            </a:r>
            <a:r>
              <a:rPr lang="en-US" sz="1600" dirty="0" err="1" smtClean="0"/>
              <a:t>tokom</a:t>
            </a:r>
            <a:r>
              <a:rPr lang="en-US" sz="1600" dirty="0" smtClean="0"/>
              <a:t> </a:t>
            </a:r>
            <a:r>
              <a:rPr lang="en-US" sz="1600" dirty="0" err="1" smtClean="0"/>
              <a:t>vremena</a:t>
            </a:r>
            <a:r>
              <a:rPr lang="en-US" sz="1600" dirty="0" smtClean="0"/>
              <a:t> </a:t>
            </a:r>
            <a:r>
              <a:rPr lang="en-US" sz="1600" dirty="0" err="1" smtClean="0"/>
              <a:t>izgradili</a:t>
            </a:r>
            <a:r>
              <a:rPr lang="en-US" sz="1600" dirty="0" smtClean="0"/>
              <a:t> </a:t>
            </a:r>
            <a:r>
              <a:rPr lang="en-US" sz="1600" dirty="0" err="1" smtClean="0"/>
              <a:t>naš</a:t>
            </a:r>
            <a:r>
              <a:rPr lang="en-US" sz="1600" dirty="0" smtClean="0"/>
              <a:t> </a:t>
            </a:r>
            <a:r>
              <a:rPr lang="en-US" sz="1600" dirty="0" err="1" smtClean="0"/>
              <a:t>karakter</a:t>
            </a:r>
            <a:r>
              <a:rPr lang="en-US" sz="1600" dirty="0" smtClean="0"/>
              <a:t> </a:t>
            </a:r>
            <a:r>
              <a:rPr lang="en-US" sz="1600" dirty="0" err="1" smtClean="0"/>
              <a:t>i</a:t>
            </a:r>
            <a:r>
              <a:rPr lang="en-US" sz="1600" dirty="0" smtClean="0"/>
              <a:t> </a:t>
            </a:r>
            <a:r>
              <a:rPr lang="en-US" sz="1600" dirty="0" err="1" smtClean="0"/>
              <a:t>našu</a:t>
            </a:r>
            <a:r>
              <a:rPr lang="en-US" sz="1600" dirty="0" smtClean="0"/>
              <a:t> </a:t>
            </a:r>
            <a:r>
              <a:rPr lang="en-US" sz="1600" dirty="0" err="1" smtClean="0"/>
              <a:t>ličnost</a:t>
            </a:r>
            <a:r>
              <a:rPr lang="en-US" sz="1600" dirty="0" smtClean="0"/>
              <a:t>. </a:t>
            </a:r>
            <a:r>
              <a:rPr lang="en-US" sz="1600" dirty="0" err="1" smtClean="0"/>
              <a:t>Shvatili</a:t>
            </a:r>
            <a:r>
              <a:rPr lang="en-US" sz="1600" dirty="0" smtClean="0"/>
              <a:t> </a:t>
            </a:r>
            <a:r>
              <a:rPr lang="en-US" sz="1600" dirty="0" err="1" smtClean="0"/>
              <a:t>smo</a:t>
            </a:r>
            <a:r>
              <a:rPr lang="en-US" sz="1600" dirty="0" smtClean="0"/>
              <a:t> </a:t>
            </a:r>
            <a:r>
              <a:rPr lang="en-US" sz="1600" dirty="0" err="1" smtClean="0"/>
              <a:t>da</a:t>
            </a:r>
            <a:r>
              <a:rPr lang="en-US" sz="1600" dirty="0" smtClean="0"/>
              <a:t> je </a:t>
            </a:r>
            <a:r>
              <a:rPr lang="en-US" sz="1600" dirty="0" err="1" smtClean="0"/>
              <a:t>svako</a:t>
            </a:r>
            <a:r>
              <a:rPr lang="en-US" sz="1600" dirty="0" smtClean="0"/>
              <a:t> </a:t>
            </a:r>
            <a:r>
              <a:rPr lang="en-US" sz="1600" dirty="0" err="1" smtClean="0"/>
              <a:t>od</a:t>
            </a:r>
            <a:r>
              <a:rPr lang="en-US" sz="1600" dirty="0" smtClean="0"/>
              <a:t> </a:t>
            </a:r>
            <a:r>
              <a:rPr lang="en-US" sz="1600" dirty="0" err="1" smtClean="0"/>
              <a:t>nas</a:t>
            </a:r>
            <a:r>
              <a:rPr lang="en-US" sz="1600" dirty="0" smtClean="0"/>
              <a:t> </a:t>
            </a:r>
            <a:r>
              <a:rPr lang="en-US" sz="1600" dirty="0" err="1" smtClean="0"/>
              <a:t>poseban</a:t>
            </a:r>
            <a:r>
              <a:rPr lang="en-US" sz="1600" dirty="0" smtClean="0"/>
              <a:t> </a:t>
            </a:r>
            <a:r>
              <a:rPr lang="en-US" sz="1600" dirty="0" err="1" smtClean="0"/>
              <a:t>na</a:t>
            </a:r>
            <a:r>
              <a:rPr lang="en-US" sz="1600" dirty="0" smtClean="0"/>
              <a:t> </a:t>
            </a:r>
            <a:r>
              <a:rPr lang="en-US" sz="1600" dirty="0" err="1" smtClean="0"/>
              <a:t>neki</a:t>
            </a:r>
            <a:r>
              <a:rPr lang="en-US" sz="1600" dirty="0" smtClean="0"/>
              <a:t> </a:t>
            </a:r>
            <a:r>
              <a:rPr lang="en-US" sz="1600" dirty="0" err="1" smtClean="0"/>
              <a:t>svoj</a:t>
            </a:r>
            <a:r>
              <a:rPr lang="en-US" sz="1600" dirty="0" smtClean="0"/>
              <a:t> </a:t>
            </a:r>
            <a:r>
              <a:rPr lang="en-US" sz="1600" dirty="0" err="1" smtClean="0"/>
              <a:t>način</a:t>
            </a:r>
            <a:r>
              <a:rPr lang="en-US" sz="1600" dirty="0" smtClean="0"/>
              <a:t>. </a:t>
            </a:r>
            <a:r>
              <a:rPr lang="en-US" sz="1600" dirty="0" err="1" smtClean="0"/>
              <a:t>Svi</a:t>
            </a:r>
            <a:r>
              <a:rPr lang="en-US" sz="1600" dirty="0" smtClean="0"/>
              <a:t> </a:t>
            </a:r>
            <a:r>
              <a:rPr lang="en-US" sz="1600" dirty="0" err="1" smtClean="0"/>
              <a:t>smo</a:t>
            </a:r>
            <a:r>
              <a:rPr lang="en-US" sz="1600" dirty="0" smtClean="0"/>
              <a:t> </a:t>
            </a:r>
            <a:r>
              <a:rPr lang="en-US" sz="1600" dirty="0" err="1" smtClean="0"/>
              <a:t>po</a:t>
            </a:r>
            <a:r>
              <a:rPr lang="en-US" sz="1600" dirty="0" smtClean="0"/>
              <a:t> </a:t>
            </a:r>
            <a:r>
              <a:rPr lang="en-US" sz="1600" dirty="0" err="1" smtClean="0"/>
              <a:t>nečemu</a:t>
            </a:r>
            <a:r>
              <a:rPr lang="en-US" sz="1600" dirty="0" smtClean="0"/>
              <a:t> </a:t>
            </a:r>
            <a:r>
              <a:rPr lang="en-US" sz="1600" dirty="0" err="1" smtClean="0"/>
              <a:t>prepoznatljivi</a:t>
            </a:r>
            <a:r>
              <a:rPr lang="en-US" sz="1600" dirty="0" smtClean="0"/>
              <a:t>, </a:t>
            </a:r>
            <a:r>
              <a:rPr lang="en-US" sz="1600" dirty="0" err="1" smtClean="0"/>
              <a:t>različiti</a:t>
            </a:r>
            <a:r>
              <a:rPr lang="en-US" sz="1600" dirty="0" smtClean="0"/>
              <a:t> </a:t>
            </a:r>
            <a:r>
              <a:rPr lang="en-US" sz="1600" dirty="0" err="1" smtClean="0"/>
              <a:t>ili</a:t>
            </a:r>
            <a:r>
              <a:rPr lang="en-US" sz="1600" dirty="0" smtClean="0"/>
              <a:t> </a:t>
            </a:r>
            <a:r>
              <a:rPr lang="en-US" sz="1600" dirty="0" err="1" smtClean="0"/>
              <a:t>drugačiji</a:t>
            </a:r>
            <a:r>
              <a:rPr lang="en-US" sz="1600" dirty="0" smtClean="0"/>
              <a:t> </a:t>
            </a:r>
            <a:r>
              <a:rPr lang="en-US" sz="1600" dirty="0" err="1" smtClean="0"/>
              <a:t>od</a:t>
            </a:r>
            <a:r>
              <a:rPr lang="en-US" sz="1600" dirty="0" smtClean="0"/>
              <a:t> </a:t>
            </a:r>
            <a:r>
              <a:rPr lang="en-US" sz="1600" dirty="0" err="1" smtClean="0"/>
              <a:t>drugih</a:t>
            </a:r>
            <a:r>
              <a:rPr lang="en-US" sz="1600" dirty="0" smtClean="0"/>
              <a:t>. </a:t>
            </a:r>
            <a:r>
              <a:rPr lang="en-US" sz="1600" dirty="0" err="1" smtClean="0"/>
              <a:t>Svako</a:t>
            </a:r>
            <a:r>
              <a:rPr lang="en-US" sz="1600" dirty="0" smtClean="0"/>
              <a:t> </a:t>
            </a:r>
            <a:r>
              <a:rPr lang="en-US" sz="1600" dirty="0" err="1" smtClean="0"/>
              <a:t>od</a:t>
            </a:r>
            <a:r>
              <a:rPr lang="en-US" sz="1600" dirty="0" smtClean="0"/>
              <a:t> </a:t>
            </a:r>
            <a:r>
              <a:rPr lang="en-US" sz="1600" dirty="0" err="1" smtClean="0"/>
              <a:t>nas</a:t>
            </a:r>
            <a:r>
              <a:rPr lang="en-US" sz="1600" dirty="0" smtClean="0"/>
              <a:t> </a:t>
            </a:r>
            <a:r>
              <a:rPr lang="en-US" sz="1600" dirty="0" err="1" smtClean="0"/>
              <a:t>ima</a:t>
            </a:r>
            <a:r>
              <a:rPr lang="en-US" sz="1600" dirty="0" smtClean="0"/>
              <a:t> </a:t>
            </a:r>
            <a:r>
              <a:rPr lang="en-US" sz="1600" dirty="0" err="1" smtClean="0"/>
              <a:t>neku</a:t>
            </a:r>
            <a:r>
              <a:rPr lang="en-US" sz="1600" dirty="0" smtClean="0"/>
              <a:t> </a:t>
            </a:r>
            <a:r>
              <a:rPr lang="en-US" sz="1600" dirty="0" err="1" smtClean="0"/>
              <a:t>osobinu</a:t>
            </a:r>
            <a:r>
              <a:rPr lang="en-US" sz="1600" dirty="0" smtClean="0"/>
              <a:t>, </a:t>
            </a:r>
            <a:r>
              <a:rPr lang="en-US" sz="1600" dirty="0" err="1" smtClean="0"/>
              <a:t>talenat</a:t>
            </a:r>
            <a:r>
              <a:rPr lang="en-US" sz="1600" dirty="0" smtClean="0"/>
              <a:t> </a:t>
            </a:r>
            <a:r>
              <a:rPr lang="en-US" sz="1600" dirty="0" err="1" smtClean="0"/>
              <a:t>ili</a:t>
            </a:r>
            <a:r>
              <a:rPr lang="en-US" sz="1600" dirty="0" smtClean="0"/>
              <a:t> </a:t>
            </a:r>
            <a:r>
              <a:rPr lang="en-US" sz="1600" dirty="0" err="1" smtClean="0"/>
              <a:t>veštinu</a:t>
            </a:r>
            <a:r>
              <a:rPr lang="en-US" sz="1600" dirty="0" smtClean="0"/>
              <a:t> </a:t>
            </a:r>
            <a:r>
              <a:rPr lang="en-US" sz="1600" dirty="0" err="1" smtClean="0"/>
              <a:t>po</a:t>
            </a:r>
            <a:r>
              <a:rPr lang="en-US" sz="1600" dirty="0" smtClean="0"/>
              <a:t> </a:t>
            </a:r>
            <a:r>
              <a:rPr lang="en-US" sz="1600" dirty="0" err="1" smtClean="0"/>
              <a:t>kojoj</a:t>
            </a:r>
            <a:r>
              <a:rPr lang="en-US" sz="1600" dirty="0" smtClean="0"/>
              <a:t> je </a:t>
            </a:r>
            <a:r>
              <a:rPr lang="en-US" sz="1600" dirty="0" err="1" smtClean="0"/>
              <a:t>karakterističan</a:t>
            </a:r>
            <a:r>
              <a:rPr lang="en-US" sz="1600" dirty="0" smtClean="0"/>
              <a:t>. </a:t>
            </a:r>
            <a:r>
              <a:rPr lang="en-US" sz="1600" dirty="0" err="1" smtClean="0"/>
              <a:t>Moj</a:t>
            </a:r>
            <a:r>
              <a:rPr lang="en-US" sz="1600" dirty="0" smtClean="0"/>
              <a:t> </a:t>
            </a:r>
            <a:r>
              <a:rPr lang="en-US" sz="1600" dirty="0" err="1" smtClean="0"/>
              <a:t>tata</a:t>
            </a:r>
            <a:r>
              <a:rPr lang="en-US" sz="1600" dirty="0" smtClean="0"/>
              <a:t> </a:t>
            </a:r>
            <a:r>
              <a:rPr lang="en-US" sz="1600" dirty="0" err="1" smtClean="0"/>
              <a:t>koji</a:t>
            </a:r>
            <a:r>
              <a:rPr lang="en-US" sz="1600" dirty="0" smtClean="0"/>
              <a:t> je </a:t>
            </a:r>
            <a:r>
              <a:rPr lang="en-US" sz="1600" dirty="0" err="1" smtClean="0"/>
              <a:t>inače</a:t>
            </a:r>
            <a:r>
              <a:rPr lang="en-US" sz="1600" dirty="0" smtClean="0"/>
              <a:t> </a:t>
            </a:r>
            <a:r>
              <a:rPr lang="en-US" sz="1600" dirty="0" err="1" smtClean="0"/>
              <a:t>slikar</a:t>
            </a:r>
            <a:r>
              <a:rPr lang="en-US" sz="1600" dirty="0" smtClean="0"/>
              <a:t> </a:t>
            </a:r>
            <a:r>
              <a:rPr lang="en-US" sz="1600" dirty="0" err="1" smtClean="0"/>
              <a:t>kaže</a:t>
            </a:r>
            <a:r>
              <a:rPr lang="en-US" sz="1600" dirty="0" smtClean="0"/>
              <a:t> </a:t>
            </a:r>
            <a:r>
              <a:rPr lang="en-US" sz="1600" dirty="0" err="1" smtClean="0"/>
              <a:t>da</a:t>
            </a:r>
            <a:r>
              <a:rPr lang="en-US" sz="1600" dirty="0" smtClean="0"/>
              <a:t> mu je </a:t>
            </a:r>
            <a:r>
              <a:rPr lang="en-US" sz="1600" dirty="0" err="1" smtClean="0"/>
              <a:t>svaka</a:t>
            </a:r>
            <a:r>
              <a:rPr lang="en-US" sz="1600" dirty="0" smtClean="0"/>
              <a:t> </a:t>
            </a:r>
            <a:r>
              <a:rPr lang="en-US" sz="1600" dirty="0" err="1" smtClean="0"/>
              <a:t>slika</a:t>
            </a:r>
            <a:r>
              <a:rPr lang="en-US" sz="1600" dirty="0" smtClean="0"/>
              <a:t> </a:t>
            </a:r>
            <a:r>
              <a:rPr lang="en-US" sz="1600" dirty="0" err="1" smtClean="0"/>
              <a:t>umetničko</a:t>
            </a:r>
            <a:r>
              <a:rPr lang="en-US" sz="1600" dirty="0" smtClean="0"/>
              <a:t> </a:t>
            </a:r>
            <a:r>
              <a:rPr lang="en-US" sz="1600" dirty="0" err="1" smtClean="0"/>
              <a:t>delo</a:t>
            </a:r>
            <a:r>
              <a:rPr lang="en-US" sz="1600" dirty="0" smtClean="0"/>
              <a:t>, </a:t>
            </a:r>
            <a:r>
              <a:rPr lang="en-US" sz="1600" dirty="0" err="1" smtClean="0"/>
              <a:t>ali</a:t>
            </a:r>
            <a:r>
              <a:rPr lang="en-US" sz="1600" dirty="0" smtClean="0"/>
              <a:t> </a:t>
            </a:r>
            <a:r>
              <a:rPr lang="en-US" sz="1600" dirty="0" err="1" smtClean="0"/>
              <a:t>i</a:t>
            </a:r>
            <a:r>
              <a:rPr lang="en-US" sz="1600" dirty="0" smtClean="0"/>
              <a:t> </a:t>
            </a:r>
            <a:r>
              <a:rPr lang="en-US" sz="1600" dirty="0" err="1" smtClean="0"/>
              <a:t>da</a:t>
            </a:r>
            <a:r>
              <a:rPr lang="en-US" sz="1600" dirty="0" smtClean="0"/>
              <a:t> je </a:t>
            </a:r>
            <a:r>
              <a:rPr lang="en-US" sz="1600" dirty="0" err="1" smtClean="0"/>
              <a:t>svaki</a:t>
            </a:r>
            <a:r>
              <a:rPr lang="en-US" sz="1600" dirty="0" smtClean="0"/>
              <a:t> </a:t>
            </a:r>
            <a:r>
              <a:rPr lang="en-US" sz="1600" dirty="0" err="1" smtClean="0"/>
              <a:t>čovek</a:t>
            </a:r>
            <a:r>
              <a:rPr lang="en-US" sz="1600" dirty="0" smtClean="0"/>
              <a:t> </a:t>
            </a:r>
            <a:r>
              <a:rPr lang="en-US" sz="1600" dirty="0" err="1" smtClean="0"/>
              <a:t>isto</a:t>
            </a:r>
            <a:r>
              <a:rPr lang="en-US" sz="1600" dirty="0" smtClean="0"/>
              <a:t> </a:t>
            </a:r>
            <a:r>
              <a:rPr lang="en-US" sz="1600" dirty="0" err="1" smtClean="0"/>
              <a:t>tako</a:t>
            </a:r>
            <a:r>
              <a:rPr lang="en-US" sz="1600" dirty="0" smtClean="0"/>
              <a:t> </a:t>
            </a:r>
            <a:r>
              <a:rPr lang="en-US" sz="1600" dirty="0" err="1" smtClean="0"/>
              <a:t>po</a:t>
            </a:r>
            <a:r>
              <a:rPr lang="en-US" sz="1600" dirty="0" smtClean="0"/>
              <a:t> </a:t>
            </a:r>
            <a:r>
              <a:rPr lang="en-US" sz="1600" dirty="0" err="1" smtClean="0"/>
              <a:t>jedno</a:t>
            </a:r>
            <a:r>
              <a:rPr lang="en-US" sz="1600" dirty="0" smtClean="0"/>
              <a:t> </a:t>
            </a:r>
            <a:r>
              <a:rPr lang="en-US" sz="1600" dirty="0" err="1" smtClean="0"/>
              <a:t>umetničko</a:t>
            </a:r>
            <a:r>
              <a:rPr lang="en-US" sz="1600" dirty="0" smtClean="0"/>
              <a:t> </a:t>
            </a:r>
            <a:r>
              <a:rPr lang="en-US" sz="1600" dirty="0" err="1" smtClean="0"/>
              <a:t>delo</a:t>
            </a:r>
            <a:r>
              <a:rPr lang="en-US" sz="1600" dirty="0" smtClean="0"/>
              <a:t>, </a:t>
            </a:r>
            <a:r>
              <a:rPr lang="en-US" sz="1600" dirty="0" err="1" smtClean="0"/>
              <a:t>jedinstven.I</a:t>
            </a:r>
            <a:r>
              <a:rPr lang="en-US" sz="1600" dirty="0" smtClean="0"/>
              <a:t> </a:t>
            </a:r>
            <a:r>
              <a:rPr lang="en-US" sz="1600" dirty="0" err="1" smtClean="0"/>
              <a:t>svakoga</a:t>
            </a:r>
            <a:r>
              <a:rPr lang="en-US" sz="1600" dirty="0" smtClean="0"/>
              <a:t> </a:t>
            </a:r>
            <a:r>
              <a:rPr lang="en-US" sz="1600" dirty="0" err="1" smtClean="0"/>
              <a:t>treba</a:t>
            </a:r>
            <a:r>
              <a:rPr lang="en-US" sz="1600" dirty="0" smtClean="0"/>
              <a:t> </a:t>
            </a:r>
            <a:r>
              <a:rPr lang="en-US" sz="1600" dirty="0" err="1" smtClean="0"/>
              <a:t>prihvatiti</a:t>
            </a:r>
            <a:r>
              <a:rPr lang="en-US" sz="1600" dirty="0" smtClean="0"/>
              <a:t> </a:t>
            </a:r>
            <a:r>
              <a:rPr lang="en-US" sz="1600" dirty="0" err="1" smtClean="0"/>
              <a:t>i</a:t>
            </a:r>
            <a:r>
              <a:rPr lang="en-US" sz="1600" dirty="0" smtClean="0"/>
              <a:t> </a:t>
            </a:r>
            <a:r>
              <a:rPr lang="en-US" sz="1600" dirty="0" err="1" smtClean="0"/>
              <a:t>pomoći</a:t>
            </a:r>
            <a:r>
              <a:rPr lang="en-US" sz="1600" dirty="0" smtClean="0"/>
              <a:t> mu </a:t>
            </a:r>
            <a:r>
              <a:rPr lang="en-US" sz="1600" dirty="0" err="1" smtClean="0"/>
              <a:t>da</a:t>
            </a:r>
            <a:r>
              <a:rPr lang="en-US" sz="1600" dirty="0" smtClean="0"/>
              <a:t> </a:t>
            </a:r>
            <a:r>
              <a:rPr lang="en-US" sz="1600" dirty="0" err="1" smtClean="0"/>
              <a:t>otkirje</a:t>
            </a:r>
            <a:r>
              <a:rPr lang="en-US" sz="1600" dirty="0" smtClean="0"/>
              <a:t> </a:t>
            </a:r>
            <a:r>
              <a:rPr lang="en-US" sz="1600" dirty="0" err="1" smtClean="0"/>
              <a:t>svoje</a:t>
            </a:r>
            <a:r>
              <a:rPr lang="en-US" sz="1600" dirty="0" smtClean="0"/>
              <a:t> </a:t>
            </a:r>
            <a:r>
              <a:rPr lang="en-US" sz="1600" dirty="0" err="1" smtClean="0"/>
              <a:t>talente</a:t>
            </a:r>
            <a:r>
              <a:rPr lang="en-US" sz="1600" dirty="0" smtClean="0"/>
              <a:t> </a:t>
            </a:r>
            <a:r>
              <a:rPr lang="en-US" sz="1600" dirty="0" err="1" smtClean="0"/>
              <a:t>i</a:t>
            </a:r>
            <a:r>
              <a:rPr lang="en-US" sz="1600" dirty="0" smtClean="0"/>
              <a:t> </a:t>
            </a:r>
            <a:r>
              <a:rPr lang="en-US" sz="1600" dirty="0" err="1" smtClean="0"/>
              <a:t>razvije</a:t>
            </a:r>
            <a:r>
              <a:rPr lang="en-US" sz="1600" dirty="0" smtClean="0"/>
              <a:t> </a:t>
            </a:r>
            <a:r>
              <a:rPr lang="en-US" sz="1600" dirty="0" err="1" smtClean="0"/>
              <a:t>svoj</a:t>
            </a:r>
            <a:r>
              <a:rPr lang="en-US" sz="1600" dirty="0" smtClean="0"/>
              <a:t> </a:t>
            </a:r>
            <a:r>
              <a:rPr lang="en-US" sz="1600" dirty="0" err="1" smtClean="0"/>
              <a:t>identitet</a:t>
            </a:r>
            <a:r>
              <a:rPr lang="en-US" sz="1600" dirty="0" smtClean="0"/>
              <a:t>.</a:t>
            </a:r>
          </a:p>
          <a:p>
            <a:r>
              <a:rPr lang="en-US" sz="1600" dirty="0" err="1" smtClean="0"/>
              <a:t>Iz</a:t>
            </a:r>
            <a:r>
              <a:rPr lang="en-US" sz="1600" dirty="0" smtClean="0"/>
              <a:t> tog </a:t>
            </a:r>
            <a:r>
              <a:rPr lang="en-US" sz="1600" dirty="0" err="1" smtClean="0"/>
              <a:t>lepog</a:t>
            </a:r>
            <a:r>
              <a:rPr lang="en-US" sz="1600" dirty="0" smtClean="0"/>
              <a:t> </a:t>
            </a:r>
            <a:r>
              <a:rPr lang="en-US" sz="1600" dirty="0" err="1" smtClean="0"/>
              <a:t>popodnevnog</a:t>
            </a:r>
            <a:r>
              <a:rPr lang="en-US" sz="1600" dirty="0" smtClean="0"/>
              <a:t> </a:t>
            </a:r>
            <a:r>
              <a:rPr lang="en-US" sz="1600" dirty="0" err="1" smtClean="0"/>
              <a:t>druženja</a:t>
            </a:r>
            <a:r>
              <a:rPr lang="en-US" sz="1600" dirty="0" smtClean="0"/>
              <a:t> </a:t>
            </a:r>
            <a:r>
              <a:rPr lang="en-US" sz="1600" dirty="0" err="1" smtClean="0"/>
              <a:t>i</a:t>
            </a:r>
            <a:r>
              <a:rPr lang="en-US" sz="1600" dirty="0" smtClean="0"/>
              <a:t> </a:t>
            </a:r>
            <a:r>
              <a:rPr lang="en-US" sz="1600" dirty="0" err="1" smtClean="0"/>
              <a:t>priče</a:t>
            </a:r>
            <a:r>
              <a:rPr lang="en-US" sz="1600" dirty="0" smtClean="0"/>
              <a:t> </a:t>
            </a:r>
            <a:r>
              <a:rPr lang="en-US" sz="1600" dirty="0" err="1" smtClean="0"/>
              <a:t>shvatila</a:t>
            </a:r>
            <a:r>
              <a:rPr lang="en-US" sz="1600" dirty="0" smtClean="0"/>
              <a:t> </a:t>
            </a:r>
            <a:r>
              <a:rPr lang="en-US" sz="1600" dirty="0" err="1" smtClean="0"/>
              <a:t>sam</a:t>
            </a:r>
            <a:r>
              <a:rPr lang="en-US" sz="1600" dirty="0" smtClean="0"/>
              <a:t> </a:t>
            </a:r>
            <a:r>
              <a:rPr lang="en-US" sz="1600" dirty="0" err="1" smtClean="0"/>
              <a:t>koliko</a:t>
            </a:r>
            <a:r>
              <a:rPr lang="en-US" sz="1600" dirty="0" smtClean="0"/>
              <a:t> je </a:t>
            </a:r>
            <a:r>
              <a:rPr lang="en-US" sz="1600" dirty="0" err="1" smtClean="0"/>
              <a:t>meni</a:t>
            </a:r>
            <a:r>
              <a:rPr lang="en-US" sz="1600" dirty="0" smtClean="0"/>
              <a:t> </a:t>
            </a:r>
            <a:r>
              <a:rPr lang="en-US" sz="1600" dirty="0" err="1" smtClean="0"/>
              <a:t>i</a:t>
            </a:r>
            <a:r>
              <a:rPr lang="en-US" sz="1600" dirty="0" smtClean="0"/>
              <a:t> </a:t>
            </a:r>
            <a:r>
              <a:rPr lang="en-US" sz="1600" dirty="0" err="1" smtClean="0"/>
              <a:t>mojoj</a:t>
            </a:r>
            <a:r>
              <a:rPr lang="en-US" sz="1600" dirty="0" smtClean="0"/>
              <a:t> </a:t>
            </a:r>
            <a:r>
              <a:rPr lang="en-US" sz="1600" dirty="0" err="1" smtClean="0"/>
              <a:t>sestri</a:t>
            </a:r>
            <a:r>
              <a:rPr lang="en-US" sz="1600" dirty="0" smtClean="0"/>
              <a:t> </a:t>
            </a:r>
            <a:r>
              <a:rPr lang="en-US" sz="1600" dirty="0" err="1" smtClean="0"/>
              <a:t>porodica</a:t>
            </a:r>
            <a:r>
              <a:rPr lang="en-US" sz="1600" dirty="0" smtClean="0"/>
              <a:t> </a:t>
            </a:r>
            <a:r>
              <a:rPr lang="en-US" sz="1600" dirty="0" err="1" smtClean="0"/>
              <a:t>veoma</a:t>
            </a:r>
            <a:r>
              <a:rPr lang="en-US" sz="1600" dirty="0" smtClean="0"/>
              <a:t> </a:t>
            </a:r>
            <a:r>
              <a:rPr lang="en-US" sz="1600" dirty="0" err="1" smtClean="0"/>
              <a:t>važna</a:t>
            </a:r>
            <a:r>
              <a:rPr lang="en-US" sz="1600" dirty="0" smtClean="0"/>
              <a:t> </a:t>
            </a:r>
            <a:r>
              <a:rPr lang="en-US" sz="1600" dirty="0" err="1" smtClean="0"/>
              <a:t>i</a:t>
            </a:r>
            <a:r>
              <a:rPr lang="en-US" sz="1600" dirty="0" smtClean="0"/>
              <a:t> </a:t>
            </a:r>
            <a:r>
              <a:rPr lang="en-US" sz="1600" dirty="0" err="1" smtClean="0"/>
              <a:t>vredna</a:t>
            </a:r>
            <a:r>
              <a:rPr lang="en-US" sz="1600" dirty="0" smtClean="0"/>
              <a:t> </a:t>
            </a:r>
            <a:r>
              <a:rPr lang="en-US" sz="1600" dirty="0" err="1" smtClean="0"/>
              <a:t>i</a:t>
            </a:r>
            <a:r>
              <a:rPr lang="en-US" sz="1600" dirty="0" smtClean="0"/>
              <a:t> </a:t>
            </a:r>
            <a:r>
              <a:rPr lang="en-US" sz="1600" dirty="0" err="1" smtClean="0"/>
              <a:t>koliko</a:t>
            </a:r>
            <a:r>
              <a:rPr lang="en-US" sz="1600" dirty="0" smtClean="0"/>
              <a:t> </a:t>
            </a:r>
            <a:r>
              <a:rPr lang="en-US" sz="1600" dirty="0" err="1" smtClean="0"/>
              <a:t>smo</a:t>
            </a:r>
            <a:r>
              <a:rPr lang="en-US" sz="1600" dirty="0" smtClean="0"/>
              <a:t> </a:t>
            </a:r>
            <a:r>
              <a:rPr lang="en-US" sz="1600" dirty="0" err="1" smtClean="0"/>
              <a:t>svi</a:t>
            </a:r>
            <a:r>
              <a:rPr lang="en-US" sz="1600" dirty="0" smtClean="0"/>
              <a:t> </a:t>
            </a:r>
            <a:r>
              <a:rPr lang="en-US" sz="1600" dirty="0" err="1" smtClean="0"/>
              <a:t>jedni</a:t>
            </a:r>
            <a:r>
              <a:rPr lang="en-US" sz="1600" dirty="0" smtClean="0"/>
              <a:t> </a:t>
            </a:r>
            <a:r>
              <a:rPr lang="en-US" sz="1600" dirty="0" err="1" smtClean="0"/>
              <a:t>drugima</a:t>
            </a:r>
            <a:r>
              <a:rPr lang="en-US" sz="1600" dirty="0" smtClean="0"/>
              <a:t> </a:t>
            </a:r>
            <a:r>
              <a:rPr lang="en-US" sz="1600" dirty="0" err="1" smtClean="0"/>
              <a:t>podrška</a:t>
            </a:r>
            <a:r>
              <a:rPr lang="en-US" sz="1600" dirty="0" smtClean="0"/>
              <a:t>. To je </a:t>
            </a:r>
            <a:r>
              <a:rPr lang="en-US" sz="1600" dirty="0" err="1" smtClean="0"/>
              <a:t>nešto</a:t>
            </a:r>
            <a:r>
              <a:rPr lang="en-US" sz="1600" dirty="0" smtClean="0"/>
              <a:t> </a:t>
            </a:r>
            <a:r>
              <a:rPr lang="en-US" sz="1600" dirty="0" err="1" smtClean="0"/>
              <a:t>što</a:t>
            </a:r>
            <a:r>
              <a:rPr lang="en-US" sz="1600" dirty="0" smtClean="0"/>
              <a:t> je </a:t>
            </a:r>
            <a:r>
              <a:rPr lang="en-US" sz="1600" dirty="0" err="1" smtClean="0"/>
              <a:t>najvrednije</a:t>
            </a:r>
            <a:r>
              <a:rPr lang="en-US" sz="1600" dirty="0" smtClean="0"/>
              <a:t> </a:t>
            </a:r>
            <a:r>
              <a:rPr lang="en-US" sz="1600" dirty="0" err="1" smtClean="0"/>
              <a:t>i</a:t>
            </a:r>
            <a:r>
              <a:rPr lang="en-US" sz="1600" dirty="0" smtClean="0"/>
              <a:t> </a:t>
            </a:r>
            <a:r>
              <a:rPr lang="en-US" sz="1600" dirty="0" err="1" smtClean="0"/>
              <a:t>najbolje</a:t>
            </a:r>
            <a:r>
              <a:rPr lang="en-US" sz="1600" dirty="0" smtClean="0"/>
              <a:t> </a:t>
            </a:r>
            <a:r>
              <a:rPr lang="en-US" sz="1600" dirty="0" err="1" smtClean="0"/>
              <a:t>i</a:t>
            </a:r>
            <a:r>
              <a:rPr lang="en-US" sz="1600" dirty="0" smtClean="0"/>
              <a:t> </a:t>
            </a:r>
            <a:r>
              <a:rPr lang="en-US" sz="1600" dirty="0" err="1" smtClean="0"/>
              <a:t>što</a:t>
            </a:r>
            <a:r>
              <a:rPr lang="en-US" sz="1600" dirty="0" smtClean="0"/>
              <a:t> je </a:t>
            </a:r>
            <a:r>
              <a:rPr lang="en-US" sz="1600" dirty="0" err="1" smtClean="0"/>
              <a:t>najbolji</a:t>
            </a:r>
            <a:r>
              <a:rPr lang="en-US" sz="1600" dirty="0" smtClean="0"/>
              <a:t> </a:t>
            </a:r>
            <a:r>
              <a:rPr lang="en-US" sz="1600" dirty="0" err="1" smtClean="0"/>
              <a:t>lek</a:t>
            </a:r>
            <a:r>
              <a:rPr lang="en-US" sz="1600" dirty="0" smtClean="0"/>
              <a:t> </a:t>
            </a:r>
            <a:r>
              <a:rPr lang="en-US" sz="1600" dirty="0" err="1" smtClean="0"/>
              <a:t>za</a:t>
            </a:r>
            <a:r>
              <a:rPr lang="en-US" sz="1600" dirty="0" smtClean="0"/>
              <a:t> </a:t>
            </a:r>
            <a:r>
              <a:rPr lang="en-US" sz="1600" dirty="0" err="1" smtClean="0"/>
              <a:t>svaku</a:t>
            </a:r>
            <a:r>
              <a:rPr lang="en-US" sz="1600" dirty="0" smtClean="0"/>
              <a:t> </a:t>
            </a:r>
            <a:r>
              <a:rPr lang="en-US" sz="1600" dirty="0" err="1" smtClean="0"/>
              <a:t>dobru</a:t>
            </a:r>
            <a:r>
              <a:rPr lang="en-US" sz="1600" dirty="0" smtClean="0"/>
              <a:t>, </a:t>
            </a:r>
            <a:r>
              <a:rPr lang="en-US" sz="1600" dirty="0" err="1" smtClean="0"/>
              <a:t>ali</a:t>
            </a:r>
            <a:r>
              <a:rPr lang="en-US" sz="1600" dirty="0" smtClean="0"/>
              <a:t> </a:t>
            </a:r>
            <a:r>
              <a:rPr lang="en-US" sz="1600" dirty="0" err="1" smtClean="0"/>
              <a:t>i</a:t>
            </a:r>
            <a:r>
              <a:rPr lang="en-US" sz="1600" dirty="0" smtClean="0"/>
              <a:t> </a:t>
            </a:r>
            <a:r>
              <a:rPr lang="en-US" sz="1600" dirty="0" err="1" smtClean="0"/>
              <a:t>lošu</a:t>
            </a:r>
            <a:r>
              <a:rPr lang="en-US" sz="1600" dirty="0" smtClean="0"/>
              <a:t> </a:t>
            </a:r>
            <a:r>
              <a:rPr lang="en-US" sz="1600" dirty="0" err="1" smtClean="0"/>
              <a:t>situaciju</a:t>
            </a:r>
            <a:r>
              <a:rPr lang="en-US" sz="1600" dirty="0" smtClean="0"/>
              <a:t>.</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762000"/>
            <a:ext cx="4038600" cy="5016758"/>
          </a:xfrm>
          <a:prstGeom prst="rect">
            <a:avLst/>
          </a:prstGeom>
        </p:spPr>
        <p:txBody>
          <a:bodyPr wrap="square">
            <a:spAutoFit/>
          </a:bodyPr>
          <a:lstStyle/>
          <a:p>
            <a:r>
              <a:rPr lang="vi-VN" sz="1600" dirty="0"/>
              <a:t>U poslednja dva meseca nisam viđao tatu i</a:t>
            </a:r>
          </a:p>
          <a:p>
            <a:r>
              <a:rPr lang="vi-VN" sz="1600" dirty="0"/>
              <a:t>članove moje šire porodice zbog pandemije</a:t>
            </a:r>
          </a:p>
          <a:p>
            <a:r>
              <a:rPr lang="vi-VN" sz="1600" dirty="0"/>
              <a:t>korona virusa.</a:t>
            </a:r>
          </a:p>
          <a:p>
            <a:endParaRPr lang="vi-VN" sz="1600" dirty="0"/>
          </a:p>
          <a:p>
            <a:r>
              <a:rPr lang="vi-VN" sz="1600" dirty="0"/>
              <a:t>Mnogo mi nedostaje da ih sve zagrlim.</a:t>
            </a:r>
          </a:p>
          <a:p>
            <a:endParaRPr lang="vi-VN" sz="1600" dirty="0"/>
          </a:p>
          <a:p>
            <a:r>
              <a:rPr lang="vi-VN" sz="1600" dirty="0"/>
              <a:t>I sad sam razumeo koliko mi znače i koliko ih</a:t>
            </a:r>
            <a:r>
              <a:rPr lang="sr-Cyrl-RS" sz="1600" dirty="0"/>
              <a:t>.</a:t>
            </a:r>
            <a:endParaRPr lang="vi-VN" sz="1600" dirty="0"/>
          </a:p>
          <a:p>
            <a:r>
              <a:rPr lang="vi-VN" sz="1600" dirty="0"/>
              <a:t>volim iako su svi različiti i posebni na svoj</a:t>
            </a:r>
          </a:p>
          <a:p>
            <a:r>
              <a:rPr lang="vi-VN" sz="1600" dirty="0"/>
              <a:t>način.Mama i ja smo plakali gledajući stare</a:t>
            </a:r>
          </a:p>
          <a:p>
            <a:r>
              <a:rPr lang="vi-VN" sz="1600" dirty="0"/>
              <a:t>videe.</a:t>
            </a:r>
          </a:p>
          <a:p>
            <a:endParaRPr lang="vi-VN" sz="1600" dirty="0"/>
          </a:p>
          <a:p>
            <a:r>
              <a:rPr lang="vi-VN" sz="1600" dirty="0"/>
              <a:t>Nadam se da će se otvoriti granice i da ćemo</a:t>
            </a:r>
          </a:p>
          <a:p>
            <a:r>
              <a:rPr lang="vi-VN" sz="1600" dirty="0"/>
              <a:t>opet biti svi skupa i veseli.</a:t>
            </a:r>
            <a:endParaRPr lang="sr-Cyrl-RS" sz="1600" dirty="0"/>
          </a:p>
          <a:p>
            <a:endParaRPr lang="sr-Cyrl-RS" sz="1600" dirty="0"/>
          </a:p>
          <a:p>
            <a:r>
              <a:rPr lang="en-US" sz="1600" dirty="0" err="1"/>
              <a:t>Petar</a:t>
            </a:r>
            <a:r>
              <a:rPr lang="en-US" sz="1600" dirty="0"/>
              <a:t> </a:t>
            </a:r>
            <a:r>
              <a:rPr lang="en-US" sz="1600" dirty="0" err="1"/>
              <a:t>Milisic</a:t>
            </a:r>
            <a:r>
              <a:rPr lang="en-US" sz="1600" dirty="0"/>
              <a:t> 5/3</a:t>
            </a:r>
          </a:p>
        </p:txBody>
      </p:sp>
      <p:sp>
        <p:nvSpPr>
          <p:cNvPr id="3" name="Rectangle 2"/>
          <p:cNvSpPr/>
          <p:nvPr/>
        </p:nvSpPr>
        <p:spPr>
          <a:xfrm>
            <a:off x="533400" y="533401"/>
            <a:ext cx="2971800" cy="5909310"/>
          </a:xfrm>
          <a:prstGeom prst="rect">
            <a:avLst/>
          </a:prstGeom>
        </p:spPr>
        <p:txBody>
          <a:bodyPr wrap="square">
            <a:spAutoFit/>
          </a:bodyPr>
          <a:lstStyle/>
          <a:p>
            <a:r>
              <a:rPr lang="sr-Latn-RS" b="1" dirty="0" smtClean="0">
                <a:solidFill>
                  <a:srgbClr val="00B0F0"/>
                </a:solidFill>
              </a:rPr>
              <a:t>Naš zajednički uspeh je:</a:t>
            </a:r>
          </a:p>
          <a:p>
            <a:r>
              <a:rPr lang="sr-Latn-RS" b="1" dirty="0" smtClean="0">
                <a:solidFill>
                  <a:srgbClr val="00B0F0"/>
                </a:solidFill>
              </a:rPr>
              <a:t>--Ja i moja mama smo pomogli da naš deka ozdravi i ponovo se vrati u život.</a:t>
            </a:r>
          </a:p>
          <a:p>
            <a:r>
              <a:rPr lang="sr-Latn-RS" b="1" dirty="0" smtClean="0">
                <a:solidFill>
                  <a:srgbClr val="00B0F0"/>
                </a:solidFill>
              </a:rPr>
              <a:t>--Pomoću porodice smo kupili lep stan u kojem sada živimo.</a:t>
            </a:r>
          </a:p>
          <a:p>
            <a:r>
              <a:rPr lang="sr-Latn-RS" b="1" dirty="0" smtClean="0">
                <a:solidFill>
                  <a:srgbClr val="00B0F0"/>
                </a:solidFill>
              </a:rPr>
              <a:t>--Kada sam ja bio jako bolestan u petoj godini morao sam da idem u bolnicu.Maja mama, tata, tetka, teča, baba, deda i sestre su mi svakog dana dolazili u posetu i zajedno sa doktorima su mi pomogli da se izlečim.To je naš zajednički uspeh koji nikad nećemo zaboraviti, a ja sam puno zahvalan mojoj porodici i doktorima koji su me ponovo vratili u normalan život.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descr="D:\Velja\Favorites\Pictures\cile\Pregled po godinama\2006\a)avgust 2006\P8310247.JPG"/>
          <p:cNvPicPr/>
          <p:nvPr/>
        </p:nvPicPr>
        <p:blipFill>
          <a:blip r:embed="rId2" cstate="print"/>
          <a:srcRect t="7434" b="20402"/>
          <a:stretch>
            <a:fillRect/>
          </a:stretch>
        </p:blipFill>
        <p:spPr>
          <a:xfrm>
            <a:off x="1524000" y="228600"/>
            <a:ext cx="6324600" cy="6629400"/>
          </a:xfrm>
          <a:prstGeom prst="rect">
            <a:avLst/>
          </a:prstGeom>
          <a:ln/>
        </p:spPr>
      </p:pic>
      <p:pic>
        <p:nvPicPr>
          <p:cNvPr id="4" name="image5.png" descr="D:\Velja\Desktop\P4120047.JPG"/>
          <p:cNvPicPr/>
          <p:nvPr/>
        </p:nvPicPr>
        <p:blipFill>
          <a:blip r:embed="rId3" cstate="print"/>
          <a:srcRect/>
          <a:stretch>
            <a:fillRect/>
          </a:stretch>
        </p:blipFill>
        <p:spPr>
          <a:xfrm>
            <a:off x="6324600" y="304800"/>
            <a:ext cx="2133600" cy="3247633"/>
          </a:xfrm>
          <a:prstGeom prst="rect">
            <a:avLst/>
          </a:prstGeom>
          <a:ln w="76200">
            <a:solidFill>
              <a:srgbClr val="FFFFFF"/>
            </a:solidFill>
            <a:prstDash val="solid"/>
          </a:ln>
        </p:spPr>
      </p:pic>
      <p:pic>
        <p:nvPicPr>
          <p:cNvPr id="5" name="image2.png" descr="D:\Velja\Desktop\P1010028.JPG"/>
          <p:cNvPicPr/>
          <p:nvPr/>
        </p:nvPicPr>
        <p:blipFill>
          <a:blip r:embed="rId4" cstate="print"/>
          <a:srcRect/>
          <a:stretch>
            <a:fillRect/>
          </a:stretch>
        </p:blipFill>
        <p:spPr>
          <a:xfrm>
            <a:off x="381353" y="838765"/>
            <a:ext cx="2895247" cy="2133035"/>
          </a:xfrm>
          <a:prstGeom prst="rect">
            <a:avLst/>
          </a:prstGeom>
          <a:ln w="76200">
            <a:solidFill>
              <a:srgbClr val="FFFFFF"/>
            </a:solidFill>
            <a:prstDash val="solid"/>
          </a:ln>
        </p:spPr>
      </p:pic>
      <p:sp>
        <p:nvSpPr>
          <p:cNvPr id="7" name="Rectangle 6"/>
          <p:cNvSpPr/>
          <p:nvPr/>
        </p:nvSpPr>
        <p:spPr>
          <a:xfrm rot="10800000" flipV="1">
            <a:off x="5867397" y="5535708"/>
            <a:ext cx="2666997" cy="584775"/>
          </a:xfrm>
          <a:prstGeom prst="rect">
            <a:avLst/>
          </a:prstGeom>
          <a:noFill/>
        </p:spPr>
        <p:txBody>
          <a:bodyPr wrap="square" lIns="91440" tIns="45720" rIns="91440" bIns="45720">
            <a:spAutoFit/>
          </a:bodyPr>
          <a:lstStyle/>
          <a:p>
            <a:pPr algn="ctr"/>
            <a:r>
              <a:rPr lang="sr-Cyrl-RS" sz="1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Моја породица и ја</a:t>
            </a:r>
          </a:p>
          <a:p>
            <a:pPr algn="ctr"/>
            <a:r>
              <a:rPr lang="sr-Cyrl-RS" sz="1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Веља Јовановић 7/6</a:t>
            </a:r>
            <a:endParaRPr lang="en-US" sz="1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572000" cy="7017306"/>
          </a:xfrm>
          <a:prstGeom prst="rect">
            <a:avLst/>
          </a:prstGeom>
        </p:spPr>
        <p:txBody>
          <a:bodyPr wrap="square">
            <a:spAutoFit/>
          </a:bodyPr>
          <a:lstStyle/>
          <a:p>
            <a:r>
              <a:rPr lang="ru-RU" dirty="0"/>
              <a:t>Моју породицу чинимо мама Оливера, тата Ненад, мачка Бонбончица и ја. Ваша радионица нас је окупила</a:t>
            </a:r>
          </a:p>
          <a:p>
            <a:r>
              <a:rPr lang="ru-RU" dirty="0"/>
              <a:t>у недељу поподне 3. маја. Прошли смо све активности и баш смо се забавили.</a:t>
            </a:r>
          </a:p>
          <a:p>
            <a:r>
              <a:rPr lang="ru-RU" dirty="0"/>
              <a:t>У породици смо сви врло слични: друштвени, тимски играчи, креативни и духовити.</a:t>
            </a:r>
          </a:p>
          <a:p>
            <a:r>
              <a:rPr lang="ru-RU" dirty="0"/>
              <a:t>И ако слични свако цени различите особине код себе: мама - оптимизам, тата - доброту, а ја емотивност.</a:t>
            </a:r>
          </a:p>
          <a:p>
            <a:r>
              <a:rPr lang="ru-RU" dirty="0"/>
              <a:t>Занимљиво је што смо сви навели различите особине које ценимо међусобно: код маме ценимо што је упорна,</a:t>
            </a:r>
          </a:p>
          <a:p>
            <a:r>
              <a:rPr lang="ru-RU" dirty="0"/>
              <a:t>саосећајна, нежна, радна; код тате ценимо што је поштен и духовит, а они код мене цене што сам истрајан,</a:t>
            </a:r>
          </a:p>
          <a:p>
            <a:r>
              <a:rPr lang="ru-RU" dirty="0"/>
              <a:t>такмичарског духа.</a:t>
            </a:r>
          </a:p>
          <a:p>
            <a:r>
              <a:rPr lang="ru-RU" dirty="0"/>
              <a:t>У нашој породици негујемо заједништво, разговарамо, помажемо једни другима, подржавамо једни друге,</a:t>
            </a:r>
          </a:p>
          <a:p>
            <a:r>
              <a:rPr lang="ru-RU" dirty="0"/>
              <a:t>заједно се договарамо око свега. Све што смо постигли, постигли смо заједно. </a:t>
            </a:r>
          </a:p>
          <a:p>
            <a:endParaRPr lang="ru-RU"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2000"/>
            <a:ext cx="4572000" cy="4801314"/>
          </a:xfrm>
          <a:prstGeom prst="rect">
            <a:avLst/>
          </a:prstGeom>
        </p:spPr>
        <p:txBody>
          <a:bodyPr wrap="square">
            <a:spAutoFit/>
          </a:bodyPr>
          <a:lstStyle/>
          <a:p>
            <a:r>
              <a:rPr lang="ru-RU" dirty="0" smtClean="0"/>
              <a:t>Заједништво које траје је наш</a:t>
            </a:r>
          </a:p>
          <a:p>
            <a:r>
              <a:rPr lang="ru-RU" dirty="0" smtClean="0"/>
              <a:t>успех.</a:t>
            </a:r>
          </a:p>
          <a:p>
            <a:r>
              <a:rPr lang="ru-RU" dirty="0" smtClean="0"/>
              <a:t>У унакрсном интервјуу био сам изненађен да је мом тати кум дао име, мислио сам да се имена добијају по</a:t>
            </a:r>
          </a:p>
          <a:p>
            <a:r>
              <a:rPr lang="ru-RU" dirty="0" smtClean="0"/>
              <a:t>драгим рођацима из фамилије, што је случај код маме и мене. Такође, тата нас је изненадио што у детинству није</a:t>
            </a:r>
          </a:p>
          <a:p>
            <a:r>
              <a:rPr lang="ru-RU" dirty="0" smtClean="0"/>
              <a:t>волео бајке које пошињу са „Била једном 3 брата...“ јер је он био друго дете у породици, а у бајкама баш тај други</a:t>
            </a:r>
          </a:p>
          <a:p>
            <a:r>
              <a:rPr lang="ru-RU" dirty="0" smtClean="0"/>
              <a:t>некако није најбољи. Слатко нас је насмејао.</a:t>
            </a:r>
          </a:p>
          <a:p>
            <a:r>
              <a:rPr lang="ru-RU" dirty="0" smtClean="0"/>
              <a:t>Док смо говорили о својим јединственостима, мама и тата су се понели као одрасле особе, а ја наравно</a:t>
            </a:r>
          </a:p>
          <a:p>
            <a:r>
              <a:rPr lang="ru-RU" dirty="0" smtClean="0"/>
              <a:t>као незрело дете. </a:t>
            </a:r>
          </a:p>
          <a:p>
            <a:endParaRPr lang="ru-RU"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970318"/>
          </a:xfrm>
          <a:prstGeom prst="rect">
            <a:avLst/>
          </a:prstGeom>
        </p:spPr>
        <p:txBody>
          <a:bodyPr>
            <a:spAutoFit/>
          </a:bodyPr>
          <a:lstStyle/>
          <a:p>
            <a:r>
              <a:rPr lang="ru-RU" dirty="0" smtClean="0"/>
              <a:t>Најемотивнији тренутак који смо зајдно доживели је добијање новог члана породице. Бонки је променила</a:t>
            </a:r>
          </a:p>
          <a:p>
            <a:r>
              <a:rPr lang="ru-RU" dirty="0" smtClean="0"/>
              <a:t>наше животе набоље. Наше добре особине је продубила, а мање лепе ублажила. Захвањујемо јој сваки дан на</a:t>
            </a:r>
          </a:p>
          <a:p>
            <a:r>
              <a:rPr lang="ru-RU" dirty="0" smtClean="0"/>
              <a:t>томе.</a:t>
            </a:r>
          </a:p>
          <a:p>
            <a:r>
              <a:rPr lang="ru-RU" dirty="0" smtClean="0"/>
              <a:t>Породица, то су за нас успомене, дружење, сигурност. Ми смо, сада већ, уигран тим, али још увек радимо</a:t>
            </a:r>
          </a:p>
          <a:p>
            <a:r>
              <a:rPr lang="ru-RU" dirty="0" smtClean="0"/>
              <a:t>на искрености и поверењу, кога никад није доста.</a:t>
            </a:r>
          </a:p>
          <a:p>
            <a:endParaRPr lang="ru-RU" dirty="0" smtClean="0"/>
          </a:p>
          <a:p>
            <a:r>
              <a:rPr lang="ru-RU" dirty="0" smtClean="0"/>
              <a:t>Веља Јовановић   7/6</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CCDB21C-D47D-401F-979F-EEC4CF7AC0EE}"/>
              </a:ext>
            </a:extLst>
          </p:cNvPr>
          <p:cNvSpPr>
            <a:spLocks noGrp="1"/>
          </p:cNvSpPr>
          <p:nvPr>
            <p:ph idx="1"/>
          </p:nvPr>
        </p:nvSpPr>
        <p:spPr>
          <a:xfrm>
            <a:off x="457200" y="152400"/>
            <a:ext cx="8229600" cy="5973763"/>
          </a:xfrm>
        </p:spPr>
        <p:txBody>
          <a:bodyPr>
            <a:normAutofit fontScale="85000" lnSpcReduction="10000"/>
          </a:bodyPr>
          <a:lstStyle/>
          <a:p>
            <a:r>
              <a:rPr lang="ru-RU" dirty="0"/>
              <a:t>Светски дан породице почео је да се обележава са циљем да се нагласи важност породице као се основног елемента друштва, да се подстакне деловање друштва у корист породице, доношење одлука које ће осигурати бољи стандард и квалитет живота породица, као и уважавање породичног начина живота, традиције и обичаја. Све државе су позване да породицама гарантују једнакост и људска права,подстичу једнакост жена и мушкараца у оквиру породице, заједништво у одговорности и обављању кућних послова уз елиминисање дискриминације између жена и мушкараца, пружајући им једнаку могућност запошљавања, образовања и помоћ како би породице могле да испуне своји одговорност према заједници.</a:t>
            </a:r>
            <a:endParaRPr lang="sr-Latn-RS" dirty="0"/>
          </a:p>
          <a:p>
            <a:endParaRPr lang="sr-Latn-RS" dirty="0"/>
          </a:p>
        </p:txBody>
      </p:sp>
    </p:spTree>
    <p:extLst>
      <p:ext uri="{BB962C8B-B14F-4D97-AF65-F5344CB8AC3E}">
        <p14:creationId xmlns="" xmlns:p14="http://schemas.microsoft.com/office/powerpoint/2010/main" val="425025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5CE622-5A94-424D-B6A8-9C1CEF67DFEA}"/>
              </a:ext>
            </a:extLst>
          </p:cNvPr>
          <p:cNvSpPr>
            <a:spLocks noGrp="1"/>
          </p:cNvSpPr>
          <p:nvPr>
            <p:ph type="title"/>
          </p:nvPr>
        </p:nvSpPr>
        <p:spPr/>
        <p:txBody>
          <a:bodyPr>
            <a:normAutofit/>
          </a:bodyPr>
          <a:lstStyle/>
          <a:p>
            <a:r>
              <a:rPr lang="sr-Cyrl-RS" sz="2400" i="1" dirty="0" smtClean="0">
                <a:solidFill>
                  <a:srgbClr val="00B0F0"/>
                </a:solidFill>
              </a:rPr>
              <a:t>МЕЂУНАРОДНИ ДАН ПОРОДИЦЕ</a:t>
            </a:r>
            <a:endParaRPr lang="sr-Latn-RS" sz="2400" i="1" dirty="0">
              <a:solidFill>
                <a:srgbClr val="00B0F0"/>
              </a:solidFill>
            </a:endParaRPr>
          </a:p>
        </p:txBody>
      </p:sp>
      <p:sp>
        <p:nvSpPr>
          <p:cNvPr id="3" name="Content Placeholder 2">
            <a:extLst>
              <a:ext uri="{FF2B5EF4-FFF2-40B4-BE49-F238E27FC236}">
                <a16:creationId xmlns="" xmlns:a16="http://schemas.microsoft.com/office/drawing/2014/main" id="{0860739E-7524-4BB3-A4BF-6E8F0107F3B4}"/>
              </a:ext>
            </a:extLst>
          </p:cNvPr>
          <p:cNvSpPr>
            <a:spLocks noGrp="1"/>
          </p:cNvSpPr>
          <p:nvPr>
            <p:ph idx="1"/>
          </p:nvPr>
        </p:nvSpPr>
        <p:spPr/>
        <p:txBody>
          <a:bodyPr>
            <a:normAutofit fontScale="85000" lnSpcReduction="20000"/>
          </a:bodyPr>
          <a:lstStyle/>
          <a:p>
            <a:r>
              <a:rPr lang="ru-RU" dirty="0"/>
              <a:t>Овог пролећа смо више него икад упућени на своју породицу. Широм планете, милионе људи преокупира иста брига и страх,стрепња за здравље сопствене породице. </a:t>
            </a:r>
            <a:endParaRPr lang="ru-RU" dirty="0" smtClean="0"/>
          </a:p>
          <a:p>
            <a:endParaRPr lang="ru-RU" dirty="0" smtClean="0"/>
          </a:p>
          <a:p>
            <a:r>
              <a:rPr lang="ru-RU" dirty="0" smtClean="0"/>
              <a:t>На </a:t>
            </a:r>
            <a:r>
              <a:rPr lang="ru-RU" dirty="0"/>
              <a:t>часовима грађанског васпитања негујемо праве вредности,те смо често разговарали о породици и њеном значају. Ево прилике да и поводом овог важног датума славимо породицу! Позивам вас,драги ученици и родитељи, да се окупите у омиљеном породичном кутку и заједно отпочнете следећу радионицу :</a:t>
            </a:r>
            <a:endParaRPr lang="sr-Latn-RS" dirty="0"/>
          </a:p>
        </p:txBody>
      </p:sp>
    </p:spTree>
    <p:extLst>
      <p:ext uri="{BB962C8B-B14F-4D97-AF65-F5344CB8AC3E}">
        <p14:creationId xmlns="" xmlns:p14="http://schemas.microsoft.com/office/powerpoint/2010/main" val="377509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2938A-FACE-4D47-8F4D-9876AB81D96C}"/>
              </a:ext>
            </a:extLst>
          </p:cNvPr>
          <p:cNvSpPr>
            <a:spLocks noGrp="1"/>
          </p:cNvSpPr>
          <p:nvPr>
            <p:ph type="title"/>
          </p:nvPr>
        </p:nvSpPr>
        <p:spPr/>
        <p:txBody>
          <a:bodyPr>
            <a:normAutofit/>
          </a:bodyPr>
          <a:lstStyle/>
          <a:p>
            <a:r>
              <a:rPr lang="ru-RU" sz="3600" dirty="0">
                <a:solidFill>
                  <a:srgbClr val="FF0000"/>
                </a:solidFill>
              </a:rPr>
              <a:t>МОЈА ПОРОДИЦА И ЈА </a:t>
            </a:r>
            <a:endParaRPr lang="sr-Latn-RS" sz="3600" dirty="0">
              <a:solidFill>
                <a:srgbClr val="FF0000"/>
              </a:solidFill>
            </a:endParaRPr>
          </a:p>
        </p:txBody>
      </p:sp>
      <p:sp>
        <p:nvSpPr>
          <p:cNvPr id="3" name="Content Placeholder 2">
            <a:extLst>
              <a:ext uri="{FF2B5EF4-FFF2-40B4-BE49-F238E27FC236}">
                <a16:creationId xmlns="" xmlns:a16="http://schemas.microsoft.com/office/drawing/2014/main" id="{A6CFDDAF-3C33-4E1F-A9C2-B93A13429F17}"/>
              </a:ext>
            </a:extLst>
          </p:cNvPr>
          <p:cNvSpPr>
            <a:spLocks noGrp="1"/>
          </p:cNvSpPr>
          <p:nvPr>
            <p:ph idx="1"/>
          </p:nvPr>
        </p:nvSpPr>
        <p:spPr/>
        <p:txBody>
          <a:bodyPr>
            <a:normAutofit fontScale="92500" lnSpcReduction="10000"/>
          </a:bodyPr>
          <a:lstStyle/>
          <a:p>
            <a:r>
              <a:rPr lang="ru-RU" dirty="0"/>
              <a:t>Циљ радионице: Циљ ове радионице је зближавање чланова породице,ближе упознавање ,поштовање и уважавање међусобних разлика, развој толеранције, самопоштовања, развој личног идентитета, премошћавање генерацијског јаза. </a:t>
            </a:r>
            <a:endParaRPr lang="ru-RU" dirty="0" smtClean="0"/>
          </a:p>
          <a:p>
            <a:r>
              <a:rPr lang="ru-RU" dirty="0" smtClean="0"/>
              <a:t>Материјал </a:t>
            </a:r>
            <a:r>
              <a:rPr lang="ru-RU" dirty="0"/>
              <a:t>за рад: папир и фломастер за сваког члана породице,породични албуми, радоснице,видео записи, разгледнице са породичних путовања, писма.. </a:t>
            </a:r>
            <a:endParaRPr lang="ru-RU" dirty="0" smtClean="0"/>
          </a:p>
          <a:p>
            <a:pPr>
              <a:buNone/>
            </a:pPr>
            <a:endParaRPr lang="sr-Latn-RS" dirty="0"/>
          </a:p>
        </p:txBody>
      </p:sp>
    </p:spTree>
    <p:extLst>
      <p:ext uri="{BB962C8B-B14F-4D97-AF65-F5344CB8AC3E}">
        <p14:creationId xmlns="" xmlns:p14="http://schemas.microsoft.com/office/powerpoint/2010/main" val="64852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876E3-5944-4C29-ABA2-2606B66B649D}"/>
              </a:ext>
            </a:extLst>
          </p:cNvPr>
          <p:cNvSpPr>
            <a:spLocks noGrp="1"/>
          </p:cNvSpPr>
          <p:nvPr>
            <p:ph type="title"/>
          </p:nvPr>
        </p:nvSpPr>
        <p:spPr/>
        <p:txBody>
          <a:bodyPr>
            <a:normAutofit fontScale="90000"/>
          </a:bodyPr>
          <a:lstStyle/>
          <a:p>
            <a:r>
              <a:rPr lang="ru-RU" dirty="0" smtClean="0"/>
              <a:t>Опис активности</a:t>
            </a:r>
            <a:br>
              <a:rPr lang="ru-RU" dirty="0" smtClean="0"/>
            </a:br>
            <a:r>
              <a:rPr lang="ru-RU" dirty="0" smtClean="0"/>
              <a:t>Први </a:t>
            </a:r>
            <a:r>
              <a:rPr lang="ru-RU" dirty="0"/>
              <a:t>корак: </a:t>
            </a:r>
            <a:r>
              <a:rPr lang="ru-RU" dirty="0">
                <a:solidFill>
                  <a:srgbClr val="0070C0"/>
                </a:solidFill>
              </a:rPr>
              <a:t>Унакрсни итервју </a:t>
            </a:r>
            <a:endParaRPr lang="sr-Latn-RS" dirty="0">
              <a:solidFill>
                <a:srgbClr val="0070C0"/>
              </a:solidFill>
            </a:endParaRPr>
          </a:p>
        </p:txBody>
      </p:sp>
      <p:sp>
        <p:nvSpPr>
          <p:cNvPr id="3" name="Content Placeholder 2">
            <a:extLst>
              <a:ext uri="{FF2B5EF4-FFF2-40B4-BE49-F238E27FC236}">
                <a16:creationId xmlns="" xmlns:a16="http://schemas.microsoft.com/office/drawing/2014/main" id="{9591C2C4-490D-4D81-A2B6-05D4A34A574E}"/>
              </a:ext>
            </a:extLst>
          </p:cNvPr>
          <p:cNvSpPr>
            <a:spLocks noGrp="1"/>
          </p:cNvSpPr>
          <p:nvPr>
            <p:ph idx="1"/>
          </p:nvPr>
        </p:nvSpPr>
        <p:spPr/>
        <p:txBody>
          <a:bodyPr>
            <a:normAutofit/>
          </a:bodyPr>
          <a:lstStyle/>
          <a:p>
            <a:pPr marL="0" indent="0">
              <a:buNone/>
            </a:pPr>
            <a:r>
              <a:rPr lang="ru-RU" dirty="0"/>
              <a:t>Седећи у кругу,укућани ће водити унакрсни интервју. Садржаји за разговор су: прича о имену, како смо га добили, добре особине које свако цени код себе ,добре особине које ценимо код саговорника, заједнички успех, нешто на шта смо поносни и што смо добро урадили захваљујући подршци породице,сећања из детињства,смешне ситуације,важни подични датуми..</a:t>
            </a:r>
            <a:endParaRPr lang="sr-Latn-RS" dirty="0"/>
          </a:p>
        </p:txBody>
      </p:sp>
      <p:pic>
        <p:nvPicPr>
          <p:cNvPr id="4" name="Picture 3">
            <a:extLst>
              <a:ext uri="{FF2B5EF4-FFF2-40B4-BE49-F238E27FC236}">
                <a16:creationId xmlns="" xmlns:a16="http://schemas.microsoft.com/office/drawing/2014/main" id="{B9852D56-1671-40EB-8173-9C59D44199FE}"/>
              </a:ext>
            </a:extLst>
          </p:cNvPr>
          <p:cNvPicPr>
            <a:picLocks noChangeAspect="1"/>
          </p:cNvPicPr>
          <p:nvPr/>
        </p:nvPicPr>
        <p:blipFill>
          <a:blip r:embed="rId2" cstate="print"/>
          <a:stretch>
            <a:fillRect/>
          </a:stretch>
        </p:blipFill>
        <p:spPr>
          <a:xfrm>
            <a:off x="7239000" y="5401298"/>
            <a:ext cx="1828800" cy="1318195"/>
          </a:xfrm>
          <a:prstGeom prst="rect">
            <a:avLst/>
          </a:prstGeom>
        </p:spPr>
      </p:pic>
    </p:spTree>
    <p:extLst>
      <p:ext uri="{BB962C8B-B14F-4D97-AF65-F5344CB8AC3E}">
        <p14:creationId xmlns="" xmlns:p14="http://schemas.microsoft.com/office/powerpoint/2010/main" val="348440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CFE19E-D68C-4685-A02C-68651F75986D}"/>
              </a:ext>
            </a:extLst>
          </p:cNvPr>
          <p:cNvSpPr>
            <a:spLocks noGrp="1"/>
          </p:cNvSpPr>
          <p:nvPr>
            <p:ph type="title"/>
          </p:nvPr>
        </p:nvSpPr>
        <p:spPr/>
        <p:txBody>
          <a:bodyPr/>
          <a:lstStyle/>
          <a:p>
            <a:r>
              <a:rPr lang="ru-RU" dirty="0"/>
              <a:t>Други корак: </a:t>
            </a:r>
            <a:r>
              <a:rPr lang="ru-RU" dirty="0">
                <a:solidFill>
                  <a:srgbClr val="FF0000"/>
                </a:solidFill>
              </a:rPr>
              <a:t>О СЕБИ </a:t>
            </a:r>
            <a:endParaRPr lang="sr-Latn-RS" dirty="0">
              <a:solidFill>
                <a:srgbClr val="FF0000"/>
              </a:solidFill>
            </a:endParaRPr>
          </a:p>
        </p:txBody>
      </p:sp>
      <p:sp>
        <p:nvSpPr>
          <p:cNvPr id="3" name="Content Placeholder 2">
            <a:extLst>
              <a:ext uri="{FF2B5EF4-FFF2-40B4-BE49-F238E27FC236}">
                <a16:creationId xmlns="" xmlns:a16="http://schemas.microsoft.com/office/drawing/2014/main" id="{0C2E21EE-7239-449F-BDD0-F69A91A22F52}"/>
              </a:ext>
            </a:extLst>
          </p:cNvPr>
          <p:cNvSpPr>
            <a:spLocks noGrp="1"/>
          </p:cNvSpPr>
          <p:nvPr>
            <p:ph idx="1"/>
          </p:nvPr>
        </p:nvSpPr>
        <p:spPr/>
        <p:txBody>
          <a:bodyPr>
            <a:normAutofit fontScale="85000" lnSpcReduction="20000"/>
          </a:bodyPr>
          <a:lstStyle/>
          <a:p>
            <a:r>
              <a:rPr lang="ru-RU" dirty="0"/>
              <a:t>Учесници, редом ,треба да издвоје неку своју јединственост, посебност и да је кажу наглас. То по чему су посебни може бити хоби којим се баве, неко специфично умеће, карактеристика, понашање. Уколико то што су издвојили важи још за неког у групи, потребно је да смисле нешто ново, све док не пронађу своју специфичност. Сваку јединственост остали могу да поздраве на договорен начин: аплаузом,“ Браво“... Трећи корак: Пронађи омиљену породичну фотографију и представи је (оквирно време настанка,ко је на фотографији ..) </a:t>
            </a:r>
            <a:endParaRPr lang="sr-Latn-RS" dirty="0"/>
          </a:p>
        </p:txBody>
      </p:sp>
      <p:pic>
        <p:nvPicPr>
          <p:cNvPr id="4" name="Picture 3">
            <a:extLst>
              <a:ext uri="{FF2B5EF4-FFF2-40B4-BE49-F238E27FC236}">
                <a16:creationId xmlns="" xmlns:a16="http://schemas.microsoft.com/office/drawing/2014/main" id="{88A3D65E-CB3B-4AA8-BAD2-319999075A9B}"/>
              </a:ext>
            </a:extLst>
          </p:cNvPr>
          <p:cNvPicPr>
            <a:picLocks noChangeAspect="1"/>
          </p:cNvPicPr>
          <p:nvPr/>
        </p:nvPicPr>
        <p:blipFill>
          <a:blip r:embed="rId2" cstate="print"/>
          <a:stretch>
            <a:fillRect/>
          </a:stretch>
        </p:blipFill>
        <p:spPr>
          <a:xfrm>
            <a:off x="6019800" y="5207138"/>
            <a:ext cx="2876190" cy="1647619"/>
          </a:xfrm>
          <a:prstGeom prst="rect">
            <a:avLst/>
          </a:prstGeom>
        </p:spPr>
      </p:pic>
    </p:spTree>
    <p:extLst>
      <p:ext uri="{BB962C8B-B14F-4D97-AF65-F5344CB8AC3E}">
        <p14:creationId xmlns="" xmlns:p14="http://schemas.microsoft.com/office/powerpoint/2010/main" val="272866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21F551-F161-4BD6-8DBA-21F3F8F2067F}"/>
              </a:ext>
            </a:extLst>
          </p:cNvPr>
          <p:cNvSpPr>
            <a:spLocks noGrp="1"/>
          </p:cNvSpPr>
          <p:nvPr>
            <p:ph type="title"/>
          </p:nvPr>
        </p:nvSpPr>
        <p:spPr/>
        <p:txBody>
          <a:bodyPr/>
          <a:lstStyle/>
          <a:p>
            <a:r>
              <a:rPr lang="ru-RU" dirty="0"/>
              <a:t>Трећи корак: </a:t>
            </a:r>
            <a:endParaRPr lang="sr-Latn-RS" dirty="0"/>
          </a:p>
        </p:txBody>
      </p:sp>
      <p:sp>
        <p:nvSpPr>
          <p:cNvPr id="3" name="Content Placeholder 2">
            <a:extLst>
              <a:ext uri="{FF2B5EF4-FFF2-40B4-BE49-F238E27FC236}">
                <a16:creationId xmlns="" xmlns:a16="http://schemas.microsoft.com/office/drawing/2014/main" id="{FCC2597D-0DDD-4BFB-B3E0-AFC2EDC7595F}"/>
              </a:ext>
            </a:extLst>
          </p:cNvPr>
          <p:cNvSpPr>
            <a:spLocks noGrp="1"/>
          </p:cNvSpPr>
          <p:nvPr>
            <p:ph idx="1"/>
          </p:nvPr>
        </p:nvSpPr>
        <p:spPr/>
        <p:txBody>
          <a:bodyPr/>
          <a:lstStyle/>
          <a:p>
            <a:pPr marL="0" indent="0">
              <a:buNone/>
            </a:pPr>
            <a:r>
              <a:rPr lang="ru-RU" dirty="0"/>
              <a:t>Пронађи омиљену породичну фотографију и представи је (оквирно време настанка,ко је на фотографији ..)</a:t>
            </a:r>
            <a:endParaRPr lang="sr-Latn-RS" dirty="0"/>
          </a:p>
        </p:txBody>
      </p:sp>
      <p:pic>
        <p:nvPicPr>
          <p:cNvPr id="4" name="Picture 3">
            <a:extLst>
              <a:ext uri="{FF2B5EF4-FFF2-40B4-BE49-F238E27FC236}">
                <a16:creationId xmlns="" xmlns:a16="http://schemas.microsoft.com/office/drawing/2014/main" id="{BF98C488-0A65-4D3D-8D31-E872BEF547F6}"/>
              </a:ext>
            </a:extLst>
          </p:cNvPr>
          <p:cNvPicPr>
            <a:picLocks noChangeAspect="1"/>
          </p:cNvPicPr>
          <p:nvPr/>
        </p:nvPicPr>
        <p:blipFill>
          <a:blip r:embed="rId2" cstate="print"/>
          <a:stretch>
            <a:fillRect/>
          </a:stretch>
        </p:blipFill>
        <p:spPr>
          <a:xfrm>
            <a:off x="462064" y="3124199"/>
            <a:ext cx="3285621" cy="3184525"/>
          </a:xfrm>
          <a:prstGeom prst="rect">
            <a:avLst/>
          </a:prstGeom>
        </p:spPr>
      </p:pic>
      <p:pic>
        <p:nvPicPr>
          <p:cNvPr id="5" name="Picture 4">
            <a:extLst>
              <a:ext uri="{FF2B5EF4-FFF2-40B4-BE49-F238E27FC236}">
                <a16:creationId xmlns="" xmlns:a16="http://schemas.microsoft.com/office/drawing/2014/main" id="{EC845AB6-6E8B-47FF-8205-3BB99FB7F2D1}"/>
              </a:ext>
            </a:extLst>
          </p:cNvPr>
          <p:cNvPicPr>
            <a:picLocks noChangeAspect="1"/>
          </p:cNvPicPr>
          <p:nvPr/>
        </p:nvPicPr>
        <p:blipFill>
          <a:blip r:embed="rId3" cstate="print"/>
          <a:stretch>
            <a:fillRect/>
          </a:stretch>
        </p:blipFill>
        <p:spPr>
          <a:xfrm>
            <a:off x="4419600" y="3150139"/>
            <a:ext cx="2971800" cy="3062404"/>
          </a:xfrm>
          <a:prstGeom prst="rect">
            <a:avLst/>
          </a:prstGeom>
        </p:spPr>
      </p:pic>
    </p:spTree>
    <p:extLst>
      <p:ext uri="{BB962C8B-B14F-4D97-AF65-F5344CB8AC3E}">
        <p14:creationId xmlns="" xmlns:p14="http://schemas.microsoft.com/office/powerpoint/2010/main" val="35750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AC43F-A847-4922-B572-48E6A41045B2}"/>
              </a:ext>
            </a:extLst>
          </p:cNvPr>
          <p:cNvSpPr>
            <a:spLocks noGrp="1"/>
          </p:cNvSpPr>
          <p:nvPr>
            <p:ph type="title"/>
          </p:nvPr>
        </p:nvSpPr>
        <p:spPr/>
        <p:txBody>
          <a:bodyPr/>
          <a:lstStyle/>
          <a:p>
            <a:r>
              <a:rPr lang="ru-RU" dirty="0"/>
              <a:t>Разговор након радионице: </a:t>
            </a:r>
            <a:endParaRPr lang="sr-Latn-RS" dirty="0"/>
          </a:p>
        </p:txBody>
      </p:sp>
      <p:sp>
        <p:nvSpPr>
          <p:cNvPr id="3" name="Content Placeholder 2">
            <a:extLst>
              <a:ext uri="{FF2B5EF4-FFF2-40B4-BE49-F238E27FC236}">
                <a16:creationId xmlns="" xmlns:a16="http://schemas.microsoft.com/office/drawing/2014/main" id="{1E981D91-6419-4E8C-BE64-3C5B13C3909C}"/>
              </a:ext>
            </a:extLst>
          </p:cNvPr>
          <p:cNvSpPr>
            <a:spLocks noGrp="1"/>
          </p:cNvSpPr>
          <p:nvPr>
            <p:ph idx="1"/>
          </p:nvPr>
        </p:nvSpPr>
        <p:spPr>
          <a:xfrm>
            <a:off x="457200" y="1600200"/>
            <a:ext cx="8229600" cy="5029200"/>
          </a:xfrm>
        </p:spPr>
        <p:txBody>
          <a:bodyPr>
            <a:normAutofit/>
          </a:bodyPr>
          <a:lstStyle/>
          <a:p>
            <a:pPr marL="0" indent="0">
              <a:buNone/>
            </a:pPr>
            <a:r>
              <a:rPr lang="ru-RU" dirty="0"/>
              <a:t>-</a:t>
            </a:r>
            <a:r>
              <a:rPr lang="ru-RU" sz="2000" dirty="0"/>
              <a:t>Колико су слични, а колико различити чланови ваше породице?</a:t>
            </a:r>
            <a:endParaRPr lang="sr-Latn-RS" sz="2000" dirty="0"/>
          </a:p>
          <a:p>
            <a:pPr marL="0" indent="0">
              <a:buNone/>
            </a:pPr>
            <a:r>
              <a:rPr lang="ru-RU" sz="2000" dirty="0"/>
              <a:t> -Да ли их је нешто изненадило што су код укућана у овом разговору открили? </a:t>
            </a:r>
            <a:endParaRPr lang="sr-Latn-RS" sz="2000" dirty="0"/>
          </a:p>
          <a:p>
            <a:pPr marL="0" indent="0">
              <a:buNone/>
            </a:pPr>
            <a:r>
              <a:rPr lang="ru-RU" sz="2000" dirty="0"/>
              <a:t>-Колико је важно бити посебан и гајити лични идентитет унтар породичне заједнице?</a:t>
            </a:r>
            <a:endParaRPr lang="sr-Latn-RS" sz="2000" dirty="0"/>
          </a:p>
          <a:p>
            <a:pPr marL="0" indent="0">
              <a:buNone/>
            </a:pPr>
            <a:r>
              <a:rPr lang="ru-RU" sz="2000" dirty="0"/>
              <a:t> -Како су се осећали када су са другима поделили оно по чему су јединствени?</a:t>
            </a:r>
            <a:endParaRPr lang="sr-Latn-RS" sz="2000" dirty="0"/>
          </a:p>
          <a:p>
            <a:pPr marL="0" indent="0">
              <a:buNone/>
            </a:pPr>
            <a:r>
              <a:rPr lang="ru-RU" sz="2000" dirty="0"/>
              <a:t> -Како су се осећали док су се присећали заједничких тренутака ? </a:t>
            </a:r>
            <a:endParaRPr lang="sr-Latn-RS" sz="2000" dirty="0"/>
          </a:p>
          <a:p>
            <a:pPr marL="0" indent="0">
              <a:buNone/>
            </a:pPr>
            <a:r>
              <a:rPr lang="ru-RU" sz="2000" dirty="0"/>
              <a:t>-Подели своја размишљања о значају породице</a:t>
            </a:r>
            <a:r>
              <a:rPr lang="ru-RU" sz="2000" dirty="0" smtClean="0"/>
              <a:t>.</a:t>
            </a:r>
          </a:p>
          <a:p>
            <a:pPr marL="0" indent="0">
              <a:buNone/>
            </a:pPr>
            <a:endParaRPr lang="ru-RU" sz="2000" dirty="0" smtClean="0"/>
          </a:p>
          <a:p>
            <a:pPr marL="0" indent="0">
              <a:buNone/>
            </a:pPr>
            <a:endParaRPr lang="ru-RU" sz="2000" b="1" i="1" dirty="0" smtClean="0"/>
          </a:p>
          <a:p>
            <a:pPr marL="0" indent="0">
              <a:buNone/>
            </a:pPr>
            <a:r>
              <a:rPr lang="ru-RU" sz="2000" b="1" i="1" dirty="0" smtClean="0"/>
              <a:t>Одговоре, утиске са радионице, фотографије  послати на имејл наставнице Јелене Лечић до 15.маја 2020. године.</a:t>
            </a:r>
          </a:p>
          <a:p>
            <a:pPr marL="0" indent="0">
              <a:buNone/>
            </a:pPr>
            <a:endParaRPr lang="sr-Latn-RS" sz="2000" dirty="0"/>
          </a:p>
        </p:txBody>
      </p:sp>
    </p:spTree>
    <p:extLst>
      <p:ext uri="{BB962C8B-B14F-4D97-AF65-F5344CB8AC3E}">
        <p14:creationId xmlns="" xmlns:p14="http://schemas.microsoft.com/office/powerpoint/2010/main" val="1025354785"/>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1532</Words>
  <Application>Microsoft Office PowerPoint</Application>
  <PresentationFormat>On-screen Show (4:3)</PresentationFormat>
  <Paragraphs>122</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У сусрет Светском дану породице</vt:lpstr>
      <vt:lpstr>У сусрет Светском дану породице </vt:lpstr>
      <vt:lpstr>Slide 3</vt:lpstr>
      <vt:lpstr>МЕЂУНАРОДНИ ДАН ПОРОДИЦЕ</vt:lpstr>
      <vt:lpstr>МОЈА ПОРОДИЦА И ЈА </vt:lpstr>
      <vt:lpstr>Опис активности Први корак: Унакрсни итервју </vt:lpstr>
      <vt:lpstr>Други корак: О СЕБИ </vt:lpstr>
      <vt:lpstr>Трећи корак: </vt:lpstr>
      <vt:lpstr>Разговор након радионице: </vt:lpstr>
      <vt:lpstr>Уместо закључка</vt:lpstr>
      <vt:lpstr>Slide 11</vt:lpstr>
      <vt:lpstr>Ученик:Дејан Михајловић 5/2 Отисци дланова породице Михајловић</vt:lpstr>
      <vt:lpstr>Утисци о радионици</vt:lpstr>
      <vt:lpstr>Радионица</vt:lpstr>
      <vt:lpstr>                      Андрај Сибиноски 6/3</vt:lpstr>
      <vt:lpstr>Утисци о радионици </vt:lpstr>
      <vt:lpstr> Utisci o radionici povodom Svetskog dana porodice  Porodica je za mene simbol sreće, smirenosti, utehe, snage, zajedništva, timskog rada, razmene mišljenja, međusobnog razumevanja, slušanja, ćutanja, razgovora, vaspitanja, topline i ljubavi! Za mene je porodica važna i u vremenu do sada često smo meni nedostajali mi, koji činimo moju porodicu. Kako postajem stariji tako shvatam da je život borba, trka, nekada i maraton i da moji roditelji ne mogu biti uvek tu. Iako to sve shvatam, jako mi je često nedostajalo vreme sa njima, duži razgovor sa njima, smejanje sa njima… Početkom vanrednog stanja, osećao sam prvo neizvesnost zbog velikog broja raznih informacija koje sam čuo ili čitao na televiziji ili na internetu. Iz neizvesnosti nastao je strah. Ali tu je bila moja porodica. Sve je bilo lakše kada su svi oni koji je čine, tu. Tada sam shvatio koliko smo sve ove godine u nazad bili zauzeti, koliko su svi bili u žurbi, brizi i nismo stizali da budemo porodica u suštini. Imao sam puno pitanja na samom početku vanrednog stanja za moje roditelje i postavljao sam ih često. Uvek sam od roditelja dobijao detaljne odgovore i uvek sam</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Евалуација часа-радионице</dc:title>
  <dc:creator>Jelena</dc:creator>
  <cp:lastModifiedBy>Jelena</cp:lastModifiedBy>
  <cp:revision>28</cp:revision>
  <dcterms:created xsi:type="dcterms:W3CDTF">2020-05-09T17:27:26Z</dcterms:created>
  <dcterms:modified xsi:type="dcterms:W3CDTF">2020-05-11T11:34:12Z</dcterms:modified>
</cp:coreProperties>
</file>